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301" r:id="rId2"/>
    <p:sldId id="271" r:id="rId3"/>
    <p:sldId id="361" r:id="rId4"/>
    <p:sldId id="358" r:id="rId5"/>
    <p:sldId id="359" r:id="rId6"/>
    <p:sldId id="360" r:id="rId7"/>
    <p:sldId id="362" r:id="rId8"/>
    <p:sldId id="363" r:id="rId9"/>
    <p:sldId id="364" r:id="rId10"/>
    <p:sldId id="302" r:id="rId11"/>
    <p:sldId id="365" r:id="rId12"/>
    <p:sldId id="372" r:id="rId13"/>
    <p:sldId id="317" r:id="rId14"/>
    <p:sldId id="366" r:id="rId15"/>
    <p:sldId id="367" r:id="rId16"/>
    <p:sldId id="368" r:id="rId17"/>
    <p:sldId id="303" r:id="rId18"/>
    <p:sldId id="345" r:id="rId19"/>
    <p:sldId id="369" r:id="rId20"/>
    <p:sldId id="370" r:id="rId21"/>
    <p:sldId id="371" r:id="rId22"/>
    <p:sldId id="304" r:id="rId23"/>
    <p:sldId id="356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CDCC"/>
    <a:srgbClr val="FF4735"/>
    <a:srgbClr val="FF5600"/>
    <a:srgbClr val="7E3A66"/>
    <a:srgbClr val="0171C5"/>
    <a:srgbClr val="7991CE"/>
    <a:srgbClr val="3F6AB7"/>
    <a:srgbClr val="335899"/>
    <a:srgbClr val="004F8A"/>
    <a:srgbClr val="B3BE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7" autoAdjust="0"/>
    <p:restoredTop sz="86265"/>
  </p:normalViewPr>
  <p:slideViewPr>
    <p:cSldViewPr snapToGrid="0" showGuides="1">
      <p:cViewPr varScale="1">
        <p:scale>
          <a:sx n="96" d="100"/>
          <a:sy n="96" d="100"/>
        </p:scale>
        <p:origin x="1184" y="160"/>
      </p:cViewPr>
      <p:guideLst>
        <p:guide orient="horz" pos="2115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25216-DA91-4BF9-9B2F-C12DA8FC2EEE}" type="datetimeFigureOut">
              <a:rPr lang="en-US" smtClean="0"/>
              <a:t>12/8/18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BD532-8DD0-4EA2-8A01-4E78B9DBC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9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kumimoji="1" lang="zh-CN" altLang="en-US" dirty="0"/>
              <a:t>利用深度相似性引导的图网络做行人重识别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672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882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132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492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772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378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91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8567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9156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128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94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312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zh-CN" altLang="en-US" dirty="0"/>
              <a:t>考虑</a:t>
            </a:r>
            <a:r>
              <a:rPr kumimoji="1" lang="en-US" altLang="zh-CN" dirty="0"/>
              <a:t>gallery</a:t>
            </a:r>
            <a:r>
              <a:rPr kumimoji="1" lang="zh-CN" altLang="en-US" dirty="0"/>
              <a:t>内的关系，相似度平滑的思想，强行套入</a:t>
            </a:r>
            <a:r>
              <a:rPr kumimoji="1" lang="en-US" altLang="zh-CN" dirty="0"/>
              <a:t>GNN</a:t>
            </a:r>
            <a:r>
              <a:rPr kumimoji="1" lang="zh-CN" altLang="en-US" dirty="0"/>
              <a:t>，表现在更新次数上，图网络动态更新，而效果反而变差了</a:t>
            </a:r>
            <a:endParaRPr kumimoji="1" lang="en-US" altLang="zh-CN" dirty="0"/>
          </a:p>
          <a:p>
            <a:pPr marL="228600" indent="-228600">
              <a:buAutoNum type="arabicPeriod"/>
            </a:pPr>
            <a:r>
              <a:rPr kumimoji="1" lang="zh-CN" altLang="en-US" dirty="0"/>
              <a:t>图网络中的信息传递机制，从特征到信息的编码层用的是两个全连接层？节点的更新式子用的是最简单的线性加权，在其他的图网络里更新节点的方法有很多，包括用指数 对数 或者直接过一个神经网络来更新。</a:t>
            </a:r>
            <a:endParaRPr kumimoji="1" lang="en-US" altLang="zh-CN" dirty="0"/>
          </a:p>
          <a:p>
            <a:pPr marL="228600" indent="-228600">
              <a:buAutoNum type="arabicPeriod"/>
            </a:pPr>
            <a:endParaRPr kumimoji="1" lang="en-US" altLang="zh-CN" dirty="0"/>
          </a:p>
          <a:p>
            <a:pPr marL="228600" indent="-228600">
              <a:buAutoNum type="arabicPeriod"/>
            </a:pPr>
            <a:r>
              <a:rPr kumimoji="1" lang="zh-CN" altLang="en-US" dirty="0"/>
              <a:t>整个思路比较有创新，在理论方面还有值得深究的地方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233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228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30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89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77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88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948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58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封面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" y="1"/>
            <a:ext cx="10468725" cy="9525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6108700"/>
            <a:ext cx="6096000" cy="7493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6350" y="5349875"/>
            <a:ext cx="8286750" cy="1511300"/>
          </a:xfrm>
          <a:custGeom>
            <a:avLst/>
            <a:gdLst>
              <a:gd name="connsiteX0" fmla="*/ 0 w 7404100"/>
              <a:gd name="connsiteY0" fmla="*/ 0 h 1498600"/>
              <a:gd name="connsiteX1" fmla="*/ 74041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7404100"/>
              <a:gd name="connsiteY0" fmla="*/ 0 h 1498600"/>
              <a:gd name="connsiteX1" fmla="*/ 61214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8280400"/>
              <a:gd name="connsiteY0" fmla="*/ 0 h 1511300"/>
              <a:gd name="connsiteX1" fmla="*/ 6121400 w 8280400"/>
              <a:gd name="connsiteY1" fmla="*/ 0 h 1511300"/>
              <a:gd name="connsiteX2" fmla="*/ 8280400 w 8280400"/>
              <a:gd name="connsiteY2" fmla="*/ 1511300 h 1511300"/>
              <a:gd name="connsiteX3" fmla="*/ 0 w 8280400"/>
              <a:gd name="connsiteY3" fmla="*/ 1498600 h 1511300"/>
              <a:gd name="connsiteX4" fmla="*/ 0 w 8280400"/>
              <a:gd name="connsiteY4" fmla="*/ 0 h 1511300"/>
              <a:gd name="connsiteX0" fmla="*/ 6350 w 8286750"/>
              <a:gd name="connsiteY0" fmla="*/ 0 h 1511300"/>
              <a:gd name="connsiteX1" fmla="*/ 6127750 w 8286750"/>
              <a:gd name="connsiteY1" fmla="*/ 0 h 1511300"/>
              <a:gd name="connsiteX2" fmla="*/ 8286750 w 8286750"/>
              <a:gd name="connsiteY2" fmla="*/ 1511300 h 1511300"/>
              <a:gd name="connsiteX3" fmla="*/ 0 w 8286750"/>
              <a:gd name="connsiteY3" fmla="*/ 1504950 h 1511300"/>
              <a:gd name="connsiteX4" fmla="*/ 6350 w 8286750"/>
              <a:gd name="connsiteY4" fmla="*/ 0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6750" h="1511300">
                <a:moveTo>
                  <a:pt x="6350" y="0"/>
                </a:moveTo>
                <a:lnTo>
                  <a:pt x="6127750" y="0"/>
                </a:lnTo>
                <a:lnTo>
                  <a:pt x="8286750" y="1511300"/>
                </a:lnTo>
                <a:lnTo>
                  <a:pt x="0" y="1504950"/>
                </a:lnTo>
                <a:cubicBezTo>
                  <a:pt x="2117" y="1003300"/>
                  <a:pt x="4233" y="501650"/>
                  <a:pt x="6350" y="0"/>
                </a:cubicBez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121900" y="0"/>
            <a:ext cx="2070100" cy="825500"/>
          </a:xfrm>
          <a:custGeom>
            <a:avLst/>
            <a:gdLst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0 w 2692400"/>
              <a:gd name="connsiteY3" fmla="*/ 825500 h 825500"/>
              <a:gd name="connsiteX4" fmla="*/ 0 w 2692400"/>
              <a:gd name="connsiteY4" fmla="*/ 0 h 825500"/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965200 w 2692400"/>
              <a:gd name="connsiteY3" fmla="*/ 825500 h 825500"/>
              <a:gd name="connsiteX4" fmla="*/ 0 w 2692400"/>
              <a:gd name="connsiteY4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825500">
                <a:moveTo>
                  <a:pt x="0" y="0"/>
                </a:moveTo>
                <a:lnTo>
                  <a:pt x="2692400" y="0"/>
                </a:lnTo>
                <a:lnTo>
                  <a:pt x="2692400" y="825500"/>
                </a:lnTo>
                <a:lnTo>
                  <a:pt x="96520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8278" y="2628107"/>
            <a:ext cx="6355444" cy="800893"/>
          </a:xfrm>
        </p:spPr>
        <p:txBody>
          <a:bodyPr anchor="ctr">
            <a:noAutofit/>
          </a:bodyPr>
          <a:lstStyle>
            <a:lvl1pPr algn="l">
              <a:defRPr sz="7200" b="1" spc="4000" baseline="0"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53400" y="6285706"/>
            <a:ext cx="3966030" cy="50641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625" y="34567"/>
            <a:ext cx="754150" cy="756366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126999" y="5718629"/>
            <a:ext cx="139701" cy="95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727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" y="1"/>
            <a:ext cx="10468725" cy="9525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6108700"/>
            <a:ext cx="6096000" cy="7493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6350" y="5349875"/>
            <a:ext cx="8286750" cy="1511300"/>
          </a:xfrm>
          <a:custGeom>
            <a:avLst/>
            <a:gdLst>
              <a:gd name="connsiteX0" fmla="*/ 0 w 7404100"/>
              <a:gd name="connsiteY0" fmla="*/ 0 h 1498600"/>
              <a:gd name="connsiteX1" fmla="*/ 74041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7404100"/>
              <a:gd name="connsiteY0" fmla="*/ 0 h 1498600"/>
              <a:gd name="connsiteX1" fmla="*/ 61214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8280400"/>
              <a:gd name="connsiteY0" fmla="*/ 0 h 1511300"/>
              <a:gd name="connsiteX1" fmla="*/ 6121400 w 8280400"/>
              <a:gd name="connsiteY1" fmla="*/ 0 h 1511300"/>
              <a:gd name="connsiteX2" fmla="*/ 8280400 w 8280400"/>
              <a:gd name="connsiteY2" fmla="*/ 1511300 h 1511300"/>
              <a:gd name="connsiteX3" fmla="*/ 0 w 8280400"/>
              <a:gd name="connsiteY3" fmla="*/ 1498600 h 1511300"/>
              <a:gd name="connsiteX4" fmla="*/ 0 w 8280400"/>
              <a:gd name="connsiteY4" fmla="*/ 0 h 1511300"/>
              <a:gd name="connsiteX0" fmla="*/ 6350 w 8286750"/>
              <a:gd name="connsiteY0" fmla="*/ 0 h 1511300"/>
              <a:gd name="connsiteX1" fmla="*/ 6127750 w 8286750"/>
              <a:gd name="connsiteY1" fmla="*/ 0 h 1511300"/>
              <a:gd name="connsiteX2" fmla="*/ 8286750 w 8286750"/>
              <a:gd name="connsiteY2" fmla="*/ 1511300 h 1511300"/>
              <a:gd name="connsiteX3" fmla="*/ 0 w 8286750"/>
              <a:gd name="connsiteY3" fmla="*/ 1504950 h 1511300"/>
              <a:gd name="connsiteX4" fmla="*/ 6350 w 8286750"/>
              <a:gd name="connsiteY4" fmla="*/ 0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6750" h="1511300">
                <a:moveTo>
                  <a:pt x="6350" y="0"/>
                </a:moveTo>
                <a:lnTo>
                  <a:pt x="6127750" y="0"/>
                </a:lnTo>
                <a:lnTo>
                  <a:pt x="8286750" y="1511300"/>
                </a:lnTo>
                <a:lnTo>
                  <a:pt x="0" y="1504950"/>
                </a:lnTo>
                <a:cubicBezTo>
                  <a:pt x="2117" y="1003300"/>
                  <a:pt x="4233" y="501650"/>
                  <a:pt x="6350" y="0"/>
                </a:cubicBez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121900" y="0"/>
            <a:ext cx="2070100" cy="825500"/>
          </a:xfrm>
          <a:custGeom>
            <a:avLst/>
            <a:gdLst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0 w 2692400"/>
              <a:gd name="connsiteY3" fmla="*/ 825500 h 825500"/>
              <a:gd name="connsiteX4" fmla="*/ 0 w 2692400"/>
              <a:gd name="connsiteY4" fmla="*/ 0 h 825500"/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965200 w 2692400"/>
              <a:gd name="connsiteY3" fmla="*/ 825500 h 825500"/>
              <a:gd name="connsiteX4" fmla="*/ 0 w 2692400"/>
              <a:gd name="connsiteY4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825500">
                <a:moveTo>
                  <a:pt x="0" y="0"/>
                </a:moveTo>
                <a:lnTo>
                  <a:pt x="2692400" y="0"/>
                </a:lnTo>
                <a:lnTo>
                  <a:pt x="2692400" y="825500"/>
                </a:lnTo>
                <a:lnTo>
                  <a:pt x="96520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3699" y="5816203"/>
            <a:ext cx="6355444" cy="800893"/>
          </a:xfrm>
        </p:spPr>
        <p:txBody>
          <a:bodyPr anchor="ctr">
            <a:noAutofit/>
          </a:bodyPr>
          <a:lstStyle>
            <a:lvl1pPr algn="l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53400" y="6285706"/>
            <a:ext cx="3966030" cy="50641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625" y="34567"/>
            <a:ext cx="754150" cy="756366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126999" y="5718629"/>
            <a:ext cx="139701" cy="95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9361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 userDrawn="1"/>
        </p:nvSpPr>
        <p:spPr>
          <a:xfrm>
            <a:off x="2019869" y="5501898"/>
            <a:ext cx="10172131" cy="1284102"/>
          </a:xfrm>
          <a:prstGeom prst="roundRect">
            <a:avLst>
              <a:gd name="adj" fmla="val 0"/>
            </a:avLst>
          </a:prstGeom>
          <a:solidFill>
            <a:srgbClr val="004F8A">
              <a:alpha val="9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 userDrawn="1"/>
        </p:nvSpPr>
        <p:spPr>
          <a:xfrm>
            <a:off x="0" y="5501898"/>
            <a:ext cx="3048000" cy="1284102"/>
          </a:xfrm>
          <a:custGeom>
            <a:avLst/>
            <a:gdLst>
              <a:gd name="connsiteX0" fmla="*/ 0 w 3036468"/>
              <a:gd name="connsiteY0" fmla="*/ 0 h 1800000"/>
              <a:gd name="connsiteX1" fmla="*/ 3036468 w 3036468"/>
              <a:gd name="connsiteY1" fmla="*/ 0 h 1800000"/>
              <a:gd name="connsiteX2" fmla="*/ 2061536 w 3036468"/>
              <a:gd name="connsiteY2" fmla="*/ 1800000 h 1800000"/>
              <a:gd name="connsiteX3" fmla="*/ 0 w 3036468"/>
              <a:gd name="connsiteY3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468" h="1800000">
                <a:moveTo>
                  <a:pt x="0" y="0"/>
                </a:moveTo>
                <a:lnTo>
                  <a:pt x="3036468" y="0"/>
                </a:lnTo>
                <a:lnTo>
                  <a:pt x="2061536" y="1800000"/>
                </a:lnTo>
                <a:lnTo>
                  <a:pt x="0" y="1800000"/>
                </a:lnTo>
                <a:close/>
              </a:path>
            </a:pathLst>
          </a:cu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5429898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43201" y="5970198"/>
            <a:ext cx="9448799" cy="522360"/>
          </a:xfrm>
        </p:spPr>
        <p:txBody>
          <a:bodyPr anchor="ctr"/>
          <a:lstStyle>
            <a:lvl1pPr algn="l">
              <a:defRPr sz="6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62" y="5611454"/>
            <a:ext cx="1100407" cy="110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247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2" b="16502"/>
          <a:stretch>
            <a:fillRect/>
          </a:stretch>
        </p:blipFill>
        <p:spPr>
          <a:xfrm>
            <a:off x="-1" y="0"/>
            <a:ext cx="6813176" cy="6858000"/>
          </a:xfrm>
          <a:prstGeom prst="rect">
            <a:avLst/>
          </a:prstGeom>
        </p:spPr>
      </p:pic>
      <p:sp>
        <p:nvSpPr>
          <p:cNvPr id="16" name="圆角矩形 15"/>
          <p:cNvSpPr/>
          <p:nvPr userDrawn="1"/>
        </p:nvSpPr>
        <p:spPr>
          <a:xfrm>
            <a:off x="-1" y="2870200"/>
            <a:ext cx="6502399" cy="1089061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手动输入 16"/>
          <p:cNvSpPr/>
          <p:nvPr userDrawn="1"/>
        </p:nvSpPr>
        <p:spPr>
          <a:xfrm rot="16200000" flipH="1">
            <a:off x="5201023" y="-132977"/>
            <a:ext cx="6858000" cy="7123953"/>
          </a:xfrm>
          <a:prstGeom prst="flowChartManualInpu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-1" y="2971800"/>
            <a:ext cx="5892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-1" y="3873500"/>
            <a:ext cx="5689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977" y="2977130"/>
            <a:ext cx="5777379" cy="896369"/>
          </a:xfrm>
        </p:spPr>
        <p:txBody>
          <a:bodyPr anchor="ctr"/>
          <a:lstStyle>
            <a:lvl1pPr algn="r">
              <a:defRPr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146829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/>
        </p:nvSpPr>
        <p:spPr>
          <a:xfrm>
            <a:off x="8579204" y="1143000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0" name="副标题 2"/>
          <p:cNvSpPr>
            <a:spLocks noGrp="1"/>
          </p:cNvSpPr>
          <p:nvPr>
            <p:ph type="subTitle" idx="13"/>
          </p:nvPr>
        </p:nvSpPr>
        <p:spPr>
          <a:xfrm>
            <a:off x="1095823" y="767504"/>
            <a:ext cx="10257975" cy="50641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21" name="矩形 20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3977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8579204" y="1143000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30515"/>
            <a:ext cx="10515600" cy="4746448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副标题 2"/>
          <p:cNvSpPr>
            <a:spLocks noGrp="1"/>
          </p:cNvSpPr>
          <p:nvPr>
            <p:ph type="subTitle" idx="13"/>
          </p:nvPr>
        </p:nvSpPr>
        <p:spPr>
          <a:xfrm>
            <a:off x="1095823" y="767504"/>
            <a:ext cx="10257975" cy="50641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65089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结尾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579204" y="3196263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458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72000"/>
            <a:ext cx="10515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5CF5056B-7107-48DA-97E1-2E9CF9C31E49}" type="datetime1">
              <a:rPr lang="en-US" altLang="zh-CN" smtClean="0"/>
              <a:pPr/>
              <a:t>12/8/18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复旦大学计算机科学技术学院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81BC2DF-976F-4C49-92B9-E79BD60CFE9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598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7" r:id="rId2"/>
    <p:sldLayoutId id="2147483649" r:id="rId3"/>
    <p:sldLayoutId id="2147483651" r:id="rId4"/>
    <p:sldLayoutId id="2147483654" r:id="rId5"/>
    <p:sldLayoutId id="2147483666" r:id="rId6"/>
    <p:sldLayoutId id="2147483656" r:id="rId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3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zh-CN" altLang="en-US" sz="4400" dirty="0"/>
              <a:t>智能视频监控处理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anchor="ctr">
            <a:noAutofit/>
          </a:bodyPr>
          <a:lstStyle/>
          <a:p>
            <a:r>
              <a:rPr lang="zh-CN" altLang="en-US" sz="2800" dirty="0"/>
              <a:t>侯君临 </a:t>
            </a:r>
            <a:r>
              <a:rPr lang="en-US" altLang="zh-CN" sz="2800" dirty="0"/>
              <a:t>18110240004</a:t>
            </a:r>
            <a:endParaRPr lang="zh-CN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7944756-22C8-B541-A6D6-A13E202A95D9}"/>
              </a:ext>
            </a:extLst>
          </p:cNvPr>
          <p:cNvSpPr/>
          <p:nvPr/>
        </p:nvSpPr>
        <p:spPr>
          <a:xfrm>
            <a:off x="1049159" y="1726177"/>
            <a:ext cx="10093682" cy="2684458"/>
          </a:xfrm>
          <a:prstGeom prst="rect">
            <a:avLst/>
          </a:prstGeom>
          <a:solidFill>
            <a:schemeClr val="bg2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4000" b="1" dirty="0">
                <a:solidFill>
                  <a:schemeClr val="accent5"/>
                </a:solidFill>
              </a:rPr>
              <a:t>Person Re-identification with</a:t>
            </a:r>
            <a:br>
              <a:rPr lang="en" altLang="zh-CN" sz="4000" b="1" dirty="0">
                <a:solidFill>
                  <a:schemeClr val="accent5"/>
                </a:solidFill>
              </a:rPr>
            </a:br>
            <a:r>
              <a:rPr lang="en" altLang="zh-CN" sz="4000" b="1" dirty="0">
                <a:solidFill>
                  <a:schemeClr val="accent5"/>
                </a:solidFill>
              </a:rPr>
              <a:t>Deep Similarity-Guided Graph Neural Network</a:t>
            </a:r>
          </a:p>
          <a:p>
            <a:pPr algn="ctr"/>
            <a:r>
              <a:rPr lang="en" altLang="zh-CN" dirty="0">
                <a:solidFill>
                  <a:schemeClr val="accent5"/>
                </a:solidFill>
              </a:rPr>
              <a:t>CUHK-</a:t>
            </a:r>
            <a:r>
              <a:rPr lang="en" altLang="zh-CN" dirty="0" err="1">
                <a:solidFill>
                  <a:schemeClr val="accent5"/>
                </a:solidFill>
              </a:rPr>
              <a:t>SenseTime</a:t>
            </a:r>
            <a:r>
              <a:rPr lang="en" altLang="zh-CN" dirty="0">
                <a:solidFill>
                  <a:schemeClr val="accent5"/>
                </a:solidFill>
              </a:rPr>
              <a:t> Joint Lab, The Chinese University of Hong Kong</a:t>
            </a:r>
          </a:p>
          <a:p>
            <a:pPr algn="ctr"/>
            <a:r>
              <a:rPr lang="en" altLang="zh-CN" dirty="0">
                <a:solidFill>
                  <a:schemeClr val="accent5"/>
                </a:solidFill>
              </a:rPr>
              <a:t>ECCV 2018 </a:t>
            </a:r>
            <a:r>
              <a:rPr lang="en" altLang="zh-CN" sz="4000" dirty="0">
                <a:solidFill>
                  <a:schemeClr val="accent5"/>
                </a:solidFill>
              </a:rPr>
              <a:t> </a:t>
            </a:r>
            <a:endParaRPr lang="en" altLang="zh-CN" sz="115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245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</a:t>
            </a:r>
            <a:endParaRPr 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2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0089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endParaRPr lang="zh-CN" altLang="en-US" dirty="0"/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2.1</a:t>
            </a:r>
            <a:r>
              <a:rPr lang="zh-CN" altLang="en-US" dirty="0"/>
              <a:t> </a:t>
            </a:r>
            <a:r>
              <a:rPr lang="en-US" altLang="zh-CN" dirty="0"/>
              <a:t>Basic</a:t>
            </a:r>
            <a:r>
              <a:rPr lang="zh-CN" altLang="en-US" dirty="0"/>
              <a:t> </a:t>
            </a:r>
            <a:r>
              <a:rPr lang="en-US" altLang="zh-CN" dirty="0"/>
              <a:t>Person Re-id</a:t>
            </a:r>
            <a:endParaRPr lang="zh-CN" altLang="en-US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70F0FBA-8C00-FE42-A52B-16146D24D92F}"/>
              </a:ext>
            </a:extLst>
          </p:cNvPr>
          <p:cNvGrpSpPr/>
          <p:nvPr/>
        </p:nvGrpSpPr>
        <p:grpSpPr>
          <a:xfrm>
            <a:off x="0" y="240904"/>
            <a:ext cx="5188807" cy="4775200"/>
            <a:chOff x="1076705" y="483461"/>
            <a:chExt cx="5188807" cy="4775200"/>
          </a:xfrm>
        </p:grpSpPr>
        <p:pic>
          <p:nvPicPr>
            <p:cNvPr id="3" name="图片 2" descr="图片包含 室内, 照片&#10;&#10;&#10;&#10;自动生成的说明">
              <a:extLst>
                <a:ext uri="{FF2B5EF4-FFF2-40B4-BE49-F238E27FC236}">
                  <a16:creationId xmlns:a16="http://schemas.microsoft.com/office/drawing/2014/main" id="{BFB3A19E-C65A-844E-BEE1-23E1D45F3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2012" y="483461"/>
              <a:ext cx="5143500" cy="4775200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059F7DC7-82E1-CD47-8FAA-798C6B458B50}"/>
                </a:ext>
              </a:extLst>
            </p:cNvPr>
            <p:cNvSpPr/>
            <p:nvPr/>
          </p:nvSpPr>
          <p:spPr>
            <a:xfrm>
              <a:off x="5625885" y="495946"/>
              <a:ext cx="470115" cy="2479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FEB4CB9-891F-0E44-8CE9-DEDB11249655}"/>
                </a:ext>
              </a:extLst>
            </p:cNvPr>
            <p:cNvSpPr/>
            <p:nvPr/>
          </p:nvSpPr>
          <p:spPr>
            <a:xfrm rot="20846905">
              <a:off x="1081317" y="1064256"/>
              <a:ext cx="1118659" cy="1828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169630A-0FFE-6A41-B2A0-BC193E8B6B8B}"/>
                </a:ext>
              </a:extLst>
            </p:cNvPr>
            <p:cNvSpPr/>
            <p:nvPr/>
          </p:nvSpPr>
          <p:spPr>
            <a:xfrm rot="835835">
              <a:off x="1082259" y="4697379"/>
              <a:ext cx="1118659" cy="1828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819FB60-13C6-344E-A044-38012C911F43}"/>
                </a:ext>
              </a:extLst>
            </p:cNvPr>
            <p:cNvSpPr/>
            <p:nvPr/>
          </p:nvSpPr>
          <p:spPr>
            <a:xfrm>
              <a:off x="1076705" y="1888341"/>
              <a:ext cx="75024" cy="20025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2E95F625-C061-0B4B-A14A-A0DD992719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3" r="6512"/>
          <a:stretch/>
        </p:blipFill>
        <p:spPr>
          <a:xfrm>
            <a:off x="4951799" y="2128939"/>
            <a:ext cx="7167631" cy="3038761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1A2545EB-D604-CC4A-A12B-283AA8A9FA3A}"/>
              </a:ext>
            </a:extLst>
          </p:cNvPr>
          <p:cNvSpPr/>
          <p:nvPr/>
        </p:nvSpPr>
        <p:spPr>
          <a:xfrm>
            <a:off x="8933445" y="1123881"/>
            <a:ext cx="1500876" cy="7789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Feature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Extraction</a:t>
            </a:r>
            <a:endParaRPr kumimoji="1" lang="zh-CN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33572E9-B4CF-B24C-BD8D-C6F306D97DE6}"/>
              </a:ext>
            </a:extLst>
          </p:cNvPr>
          <p:cNvSpPr/>
          <p:nvPr/>
        </p:nvSpPr>
        <p:spPr>
          <a:xfrm>
            <a:off x="10667234" y="1123881"/>
            <a:ext cx="1420733" cy="7789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Similarity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Estimator</a:t>
            </a:r>
            <a:endParaRPr kumimoji="1" lang="zh-CN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36EAD95-C360-D046-823B-0240A15D48EA}"/>
              </a:ext>
            </a:extLst>
          </p:cNvPr>
          <p:cNvSpPr/>
          <p:nvPr/>
        </p:nvSpPr>
        <p:spPr>
          <a:xfrm>
            <a:off x="4951799" y="1123881"/>
            <a:ext cx="3591186" cy="3000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Probe</a:t>
            </a:r>
            <a:endParaRPr kumimoji="1" lang="zh-CN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A22221B-C2C4-544C-BBD2-194B71024FC1}"/>
              </a:ext>
            </a:extLst>
          </p:cNvPr>
          <p:cNvSpPr/>
          <p:nvPr/>
        </p:nvSpPr>
        <p:spPr>
          <a:xfrm>
            <a:off x="4951799" y="1585067"/>
            <a:ext cx="3591186" cy="313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Gallery</a:t>
            </a:r>
            <a:endParaRPr kumimoji="1" lang="zh-CN" altLang="en-US" sz="2400" dirty="0"/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6B425E59-EC9F-0747-859B-DBF5647DA0AC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8542985" y="1273921"/>
            <a:ext cx="390460" cy="8834"/>
          </a:xfrm>
          <a:prstGeom prst="straightConnector1">
            <a:avLst/>
          </a:prstGeom>
          <a:ln w="317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657E1014-40EC-7D45-A912-78D1488DF71D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8542985" y="1741707"/>
            <a:ext cx="390460" cy="1"/>
          </a:xfrm>
          <a:prstGeom prst="straightConnector1">
            <a:avLst/>
          </a:prstGeom>
          <a:ln w="317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B548FCDF-2A7A-154D-B6AB-A9DF6B4F6820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10372595" y="1513347"/>
            <a:ext cx="294639" cy="1"/>
          </a:xfrm>
          <a:prstGeom prst="straightConnector1">
            <a:avLst/>
          </a:prstGeom>
          <a:ln w="317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D3E7C029-16B5-AE40-946B-FF23CE6B893A}"/>
              </a:ext>
            </a:extLst>
          </p:cNvPr>
          <p:cNvSpPr/>
          <p:nvPr/>
        </p:nvSpPr>
        <p:spPr>
          <a:xfrm>
            <a:off x="9903416" y="2290045"/>
            <a:ext cx="681926" cy="272605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7222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椭圆 36">
            <a:extLst>
              <a:ext uri="{FF2B5EF4-FFF2-40B4-BE49-F238E27FC236}">
                <a16:creationId xmlns:a16="http://schemas.microsoft.com/office/drawing/2014/main" id="{915E4987-D83E-C143-AA8A-1A8D5110D9CD}"/>
              </a:ext>
            </a:extLst>
          </p:cNvPr>
          <p:cNvSpPr/>
          <p:nvPr/>
        </p:nvSpPr>
        <p:spPr>
          <a:xfrm>
            <a:off x="1059397" y="1842631"/>
            <a:ext cx="2680300" cy="2680300"/>
          </a:xfrm>
          <a:prstGeom prst="ellipse">
            <a:avLst/>
          </a:prstGeom>
          <a:noFill/>
          <a:ln w="539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B613DE-5D38-0544-836F-30D425CC4D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2.1</a:t>
            </a:r>
            <a:r>
              <a:rPr lang="zh-CN" altLang="en-US" dirty="0"/>
              <a:t> </a:t>
            </a:r>
            <a:r>
              <a:rPr lang="en-US" altLang="zh-CN" dirty="0"/>
              <a:t>Basic</a:t>
            </a:r>
            <a:r>
              <a:rPr lang="zh-CN" altLang="en-US" dirty="0"/>
              <a:t> </a:t>
            </a:r>
            <a:r>
              <a:rPr lang="en-US" altLang="zh-CN" dirty="0"/>
              <a:t>Person Re-id</a:t>
            </a:r>
            <a:endParaRPr lang="zh-CN" altLang="en-US" dirty="0"/>
          </a:p>
        </p:txBody>
      </p:sp>
      <p:sp>
        <p:nvSpPr>
          <p:cNvPr id="4" name="标题 5">
            <a:extLst>
              <a:ext uri="{FF2B5EF4-FFF2-40B4-BE49-F238E27FC236}">
                <a16:creationId xmlns:a16="http://schemas.microsoft.com/office/drawing/2014/main" id="{8AF4930F-D5BE-E14E-9144-ED4A1F2C38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093B531-BDF5-1B40-BEE5-3E14D09D835A}"/>
              </a:ext>
            </a:extLst>
          </p:cNvPr>
          <p:cNvSpPr/>
          <p:nvPr/>
        </p:nvSpPr>
        <p:spPr>
          <a:xfrm>
            <a:off x="1576244" y="2257111"/>
            <a:ext cx="2050300" cy="104983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Probe</a:t>
            </a:r>
            <a:endParaRPr kumimoji="1" lang="zh-CN" altLang="en-US" sz="32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BD1F043-ED04-3440-90C8-C86D2A611CC4}"/>
              </a:ext>
            </a:extLst>
          </p:cNvPr>
          <p:cNvSpPr/>
          <p:nvPr/>
        </p:nvSpPr>
        <p:spPr>
          <a:xfrm>
            <a:off x="1224543" y="3073259"/>
            <a:ext cx="2050300" cy="10498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Gallery</a:t>
            </a:r>
            <a:r>
              <a:rPr kumimoji="1" lang="zh-CN" altLang="en-US" sz="2400" dirty="0"/>
              <a:t> </a:t>
            </a:r>
            <a:r>
              <a:rPr kumimoji="1" lang="en-US" altLang="zh-CN" sz="2400" dirty="0" err="1"/>
              <a:t>i</a:t>
            </a:r>
            <a:endParaRPr kumimoji="1" lang="zh-CN" altLang="en-US" sz="2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9292C22-17C6-5946-AD51-AE67C01B1D3E}"/>
              </a:ext>
            </a:extLst>
          </p:cNvPr>
          <p:cNvSpPr txBox="1"/>
          <p:nvPr/>
        </p:nvSpPr>
        <p:spPr>
          <a:xfrm>
            <a:off x="1019425" y="1319411"/>
            <a:ext cx="2760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rgbClr val="FF0000"/>
                </a:solidFill>
              </a:rPr>
              <a:t>Hard positive pair</a:t>
            </a:r>
            <a:endParaRPr kumimoji="1" lang="zh-CN" altLang="en-US" sz="2800" dirty="0">
              <a:solidFill>
                <a:srgbClr val="FF0000"/>
              </a:solidFill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D2BDA611-777E-CE41-A766-DB03A2B1FC23}"/>
              </a:ext>
            </a:extLst>
          </p:cNvPr>
          <p:cNvCxnSpPr>
            <a:cxnSpLocks/>
            <a:stCxn id="44" idx="2"/>
            <a:endCxn id="37" idx="6"/>
          </p:cNvCxnSpPr>
          <p:nvPr/>
        </p:nvCxnSpPr>
        <p:spPr>
          <a:xfrm flipH="1">
            <a:off x="3739697" y="3182781"/>
            <a:ext cx="3494627" cy="0"/>
          </a:xfrm>
          <a:prstGeom prst="straightConnector1">
            <a:avLst/>
          </a:prstGeom>
          <a:ln w="4762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>
            <a:extLst>
              <a:ext uri="{FF2B5EF4-FFF2-40B4-BE49-F238E27FC236}">
                <a16:creationId xmlns:a16="http://schemas.microsoft.com/office/drawing/2014/main" id="{7DB08EAD-1159-5140-B012-AABB76C620DE}"/>
              </a:ext>
            </a:extLst>
          </p:cNvPr>
          <p:cNvSpPr/>
          <p:nvPr/>
        </p:nvSpPr>
        <p:spPr>
          <a:xfrm>
            <a:off x="4756650" y="2372401"/>
            <a:ext cx="1339350" cy="685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Gallery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j</a:t>
            </a:r>
            <a:endParaRPr kumimoji="1" lang="zh-CN" altLang="en-US" sz="2400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0D64833A-0B38-BA4A-A2B6-A67B202F2D63}"/>
              </a:ext>
            </a:extLst>
          </p:cNvPr>
          <p:cNvSpPr/>
          <p:nvPr/>
        </p:nvSpPr>
        <p:spPr>
          <a:xfrm>
            <a:off x="4756650" y="1625771"/>
            <a:ext cx="1339350" cy="685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Gallery</a:t>
            </a:r>
            <a:r>
              <a:rPr kumimoji="1" lang="zh-CN" altLang="en-US" sz="2400" dirty="0"/>
              <a:t> </a:t>
            </a:r>
            <a:r>
              <a:rPr kumimoji="1" lang="en-US" altLang="zh-CN" sz="2400" dirty="0" err="1"/>
              <a:t>i</a:t>
            </a:r>
            <a:endParaRPr kumimoji="1" lang="zh-CN" altLang="en-US" sz="2400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3BE88F79-BE7E-104C-9E55-9FE5A1F0B781}"/>
              </a:ext>
            </a:extLst>
          </p:cNvPr>
          <p:cNvSpPr/>
          <p:nvPr/>
        </p:nvSpPr>
        <p:spPr>
          <a:xfrm>
            <a:off x="7234324" y="1842631"/>
            <a:ext cx="2680300" cy="2680300"/>
          </a:xfrm>
          <a:prstGeom prst="ellipse">
            <a:avLst/>
          </a:prstGeom>
          <a:noFill/>
          <a:ln w="539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60DBEB2F-425C-BB47-98AC-07A051DF5DF1}"/>
              </a:ext>
            </a:extLst>
          </p:cNvPr>
          <p:cNvSpPr/>
          <p:nvPr/>
        </p:nvSpPr>
        <p:spPr>
          <a:xfrm>
            <a:off x="7751171" y="2257111"/>
            <a:ext cx="2050300" cy="104983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Probe</a:t>
            </a:r>
            <a:endParaRPr kumimoji="1" lang="zh-CN" altLang="en-US" sz="3200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067F6A3-A064-D54E-AD34-0773742AF748}"/>
              </a:ext>
            </a:extLst>
          </p:cNvPr>
          <p:cNvSpPr/>
          <p:nvPr/>
        </p:nvSpPr>
        <p:spPr>
          <a:xfrm>
            <a:off x="7399470" y="3073259"/>
            <a:ext cx="2050300" cy="10498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Gallery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j</a:t>
            </a:r>
            <a:endParaRPr kumimoji="1" lang="zh-CN" altLang="en-US" sz="2400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350B87F-141B-EC4E-8428-BCCF57451F98}"/>
              </a:ext>
            </a:extLst>
          </p:cNvPr>
          <p:cNvSpPr txBox="1"/>
          <p:nvPr/>
        </p:nvSpPr>
        <p:spPr>
          <a:xfrm>
            <a:off x="7234324" y="1317416"/>
            <a:ext cx="26918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chemeClr val="accent1"/>
                </a:solidFill>
              </a:rPr>
              <a:t>Easy positive pair</a:t>
            </a:r>
            <a:endParaRPr kumimoji="1" lang="zh-CN" altLang="en-US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987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5" grpId="0" animBg="1"/>
      <p:bldP spid="7" grpId="0" animBg="1"/>
      <p:bldP spid="11" grpId="0"/>
      <p:bldP spid="39" grpId="0" animBg="1"/>
      <p:bldP spid="40" grpId="0" animBg="1"/>
      <p:bldP spid="44" grpId="0" animBg="1"/>
      <p:bldP spid="45" grpId="0" animBg="1"/>
      <p:bldP spid="46" grpId="0" animBg="1"/>
      <p:bldP spid="4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endParaRPr lang="zh-CN" altLang="en-US" dirty="0"/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58952" y="6274725"/>
            <a:ext cx="4519227" cy="523220"/>
          </a:xfrm>
        </p:spPr>
        <p:txBody>
          <a:bodyPr>
            <a:normAutofit/>
          </a:bodyPr>
          <a:lstStyle/>
          <a:p>
            <a:r>
              <a:rPr lang="en-US" altLang="zh-CN" sz="1800" dirty="0"/>
              <a:t>2.2</a:t>
            </a:r>
            <a:r>
              <a:rPr lang="zh-CN" altLang="en-US" sz="1800" dirty="0"/>
              <a:t> </a:t>
            </a:r>
            <a:r>
              <a:rPr lang="en-US" altLang="zh-CN" sz="1800" dirty="0"/>
              <a:t>Graph</a:t>
            </a:r>
            <a:r>
              <a:rPr lang="zh-CN" altLang="en-US" sz="1800" dirty="0"/>
              <a:t> </a:t>
            </a:r>
            <a:r>
              <a:rPr lang="en-US" altLang="zh-CN" sz="1800" dirty="0"/>
              <a:t>formulation &amp; Node</a:t>
            </a:r>
            <a:r>
              <a:rPr lang="zh-CN" altLang="en-US" sz="1800" dirty="0"/>
              <a:t> </a:t>
            </a:r>
            <a:r>
              <a:rPr lang="en-US" altLang="zh-CN" sz="1800" dirty="0"/>
              <a:t>features</a:t>
            </a:r>
            <a:endParaRPr lang="zh-CN" altLang="en-US" sz="1800" dirty="0"/>
          </a:p>
        </p:txBody>
      </p:sp>
      <p:pic>
        <p:nvPicPr>
          <p:cNvPr id="14" name="图片 13" descr="图片包含 天平, 设备&#10;&#10;&#10;&#10;自动生成的说明">
            <a:extLst>
              <a:ext uri="{FF2B5EF4-FFF2-40B4-BE49-F238E27FC236}">
                <a16:creationId xmlns:a16="http://schemas.microsoft.com/office/drawing/2014/main" id="{AC126CAC-7F9F-474E-95B0-694E203783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1" r="5406"/>
          <a:stretch/>
        </p:blipFill>
        <p:spPr>
          <a:xfrm>
            <a:off x="232475" y="620470"/>
            <a:ext cx="9779431" cy="347980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7F6311E7-0D4D-134A-A501-008BA8B1EE54}"/>
              </a:ext>
            </a:extLst>
          </p:cNvPr>
          <p:cNvSpPr/>
          <p:nvPr/>
        </p:nvSpPr>
        <p:spPr>
          <a:xfrm>
            <a:off x="6096000" y="675129"/>
            <a:ext cx="2057400" cy="318809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CE4A43CB-15E6-B448-B9DA-95188D06F37D}"/>
                  </a:ext>
                </a:extLst>
              </p:cNvPr>
              <p:cNvSpPr txBox="1"/>
              <p:nvPr/>
            </p:nvSpPr>
            <p:spPr>
              <a:xfrm>
                <a:off x="4603785" y="4402667"/>
                <a:ext cx="504182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800" b="0" dirty="0"/>
                  <a:t>Undirect complete graph </a:t>
                </a:r>
                <a14:m>
                  <m:oMath xmlns:m="http://schemas.openxmlformats.org/officeDocument/2006/math"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kumimoji="1" lang="zh-CN" altLang="en-US" sz="2800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CE4A43CB-15E6-B448-B9DA-95188D06F3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3785" y="4402667"/>
                <a:ext cx="5041829" cy="523220"/>
              </a:xfrm>
              <a:prstGeom prst="rect">
                <a:avLst/>
              </a:prstGeom>
              <a:blipFill>
                <a:blip r:embed="rId4"/>
                <a:stretch>
                  <a:fillRect l="-2519" t="-11905" r="-504" b="-285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2219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208A4-9CB7-DC43-B5B4-D710457C9260}"/>
              </a:ext>
            </a:extLst>
          </p:cNvPr>
          <p:cNvGrpSpPr/>
          <p:nvPr/>
        </p:nvGrpSpPr>
        <p:grpSpPr>
          <a:xfrm>
            <a:off x="7652884" y="100389"/>
            <a:ext cx="4539116" cy="6003484"/>
            <a:chOff x="7652884" y="100389"/>
            <a:chExt cx="4539116" cy="600348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17D7D6E4-817E-6A47-9000-0C3D58370603}"/>
                </a:ext>
              </a:extLst>
            </p:cNvPr>
            <p:cNvSpPr/>
            <p:nvPr/>
          </p:nvSpPr>
          <p:spPr>
            <a:xfrm>
              <a:off x="7652884" y="828136"/>
              <a:ext cx="4539116" cy="527573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直角三角形 41">
              <a:extLst>
                <a:ext uri="{FF2B5EF4-FFF2-40B4-BE49-F238E27FC236}">
                  <a16:creationId xmlns:a16="http://schemas.microsoft.com/office/drawing/2014/main" id="{BD9356BA-E4F2-4246-AE23-2F1A50A4F3F2}"/>
                </a:ext>
              </a:extLst>
            </p:cNvPr>
            <p:cNvSpPr/>
            <p:nvPr/>
          </p:nvSpPr>
          <p:spPr>
            <a:xfrm>
              <a:off x="10211632" y="100389"/>
              <a:ext cx="812927" cy="89959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FF7E89F8-E368-6D4F-AC71-3C4270437E8F}"/>
                </a:ext>
              </a:extLst>
            </p:cNvPr>
            <p:cNvSpPr/>
            <p:nvPr/>
          </p:nvSpPr>
          <p:spPr>
            <a:xfrm>
              <a:off x="7652885" y="100389"/>
              <a:ext cx="2558748" cy="745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endParaRPr lang="zh-CN" altLang="en-US" dirty="0"/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 dirty="0"/>
              <a:t>2.3</a:t>
            </a:r>
            <a:r>
              <a:rPr lang="zh-CN" altLang="en-US" dirty="0"/>
              <a:t> </a:t>
            </a:r>
            <a:r>
              <a:rPr lang="en-US" altLang="zh-CN" dirty="0"/>
              <a:t>Similarity-Guided GNN</a:t>
            </a:r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3916818-7CDB-E247-A602-7620ADF40E6A}"/>
              </a:ext>
            </a:extLst>
          </p:cNvPr>
          <p:cNvSpPr/>
          <p:nvPr/>
        </p:nvSpPr>
        <p:spPr>
          <a:xfrm>
            <a:off x="393699" y="517585"/>
            <a:ext cx="3591705" cy="8008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Siamese-</a:t>
            </a:r>
            <a:r>
              <a:rPr kumimoji="1" lang="en-US" altLang="zh-CN" sz="2800" dirty="0"/>
              <a:t>CNN</a:t>
            </a:r>
            <a:endParaRPr kumimoji="1" lang="zh-CN" altLang="en-US" sz="32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BADA2CC-0F6D-B941-8092-B69728AB0D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731" y="1466493"/>
            <a:ext cx="6847153" cy="3840118"/>
          </a:xfrm>
          <a:prstGeom prst="rect">
            <a:avLst/>
          </a:pr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78A555AF-EE77-6D4C-A37E-6173BCBACE15}"/>
              </a:ext>
            </a:extLst>
          </p:cNvPr>
          <p:cNvGrpSpPr/>
          <p:nvPr/>
        </p:nvGrpSpPr>
        <p:grpSpPr>
          <a:xfrm>
            <a:off x="8153400" y="2208363"/>
            <a:ext cx="3777870" cy="2778311"/>
            <a:chOff x="8341560" y="1552756"/>
            <a:chExt cx="3777870" cy="2778311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F4E00A5C-0E56-7845-9D66-F1B96229CCE2}"/>
                </a:ext>
              </a:extLst>
            </p:cNvPr>
            <p:cNvSpPr/>
            <p:nvPr/>
          </p:nvSpPr>
          <p:spPr>
            <a:xfrm>
              <a:off x="9479648" y="1552756"/>
              <a:ext cx="1414133" cy="603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800" dirty="0">
                  <a:solidFill>
                    <a:schemeClr val="tx1"/>
                  </a:solidFill>
                </a:rPr>
                <a:t>Loss</a:t>
              </a:r>
              <a:endParaRPr kumimoji="1" lang="zh-CN" alt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66AE25D-FE30-F440-8AB1-57FA1E169271}"/>
                </a:ext>
              </a:extLst>
            </p:cNvPr>
            <p:cNvSpPr/>
            <p:nvPr/>
          </p:nvSpPr>
          <p:spPr>
            <a:xfrm>
              <a:off x="8341560" y="2803585"/>
              <a:ext cx="1414133" cy="603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 dirty="0">
                  <a:solidFill>
                    <a:schemeClr val="tx1"/>
                  </a:solidFill>
                </a:rPr>
                <a:t>Network1</a:t>
              </a:r>
              <a:endParaRPr kumimoji="1" lang="zh-CN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1A6D01DE-A17C-3D49-8522-ACDDE7AA989F}"/>
                </a:ext>
              </a:extLst>
            </p:cNvPr>
            <p:cNvSpPr/>
            <p:nvPr/>
          </p:nvSpPr>
          <p:spPr>
            <a:xfrm>
              <a:off x="10705297" y="2803585"/>
              <a:ext cx="1414133" cy="603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 dirty="0">
                  <a:solidFill>
                    <a:schemeClr val="tx1"/>
                  </a:solidFill>
                </a:rPr>
                <a:t>Network2</a:t>
              </a:r>
              <a:endParaRPr kumimoji="1" lang="zh-CN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BB6F512-6A7E-EB48-B846-55BE616A6D21}"/>
                </a:ext>
              </a:extLst>
            </p:cNvPr>
            <p:cNvSpPr txBox="1"/>
            <p:nvPr/>
          </p:nvSpPr>
          <p:spPr>
            <a:xfrm>
              <a:off x="8511458" y="3869402"/>
              <a:ext cx="10743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/>
                <a:t>Input</a:t>
              </a:r>
              <a:r>
                <a:rPr kumimoji="1" lang="zh-CN" altLang="en-US" sz="2400" dirty="0"/>
                <a:t> </a:t>
              </a:r>
              <a:r>
                <a:rPr kumimoji="1" lang="en-US" altLang="zh-CN" sz="2400" dirty="0"/>
                <a:t>1</a:t>
              </a:r>
              <a:endParaRPr kumimoji="1" lang="zh-CN" altLang="en-US" sz="2400" dirty="0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D39F3E0F-99EF-A345-8B85-E007FDA55DA1}"/>
                </a:ext>
              </a:extLst>
            </p:cNvPr>
            <p:cNvSpPr txBox="1"/>
            <p:nvPr/>
          </p:nvSpPr>
          <p:spPr>
            <a:xfrm>
              <a:off x="10875196" y="3869099"/>
              <a:ext cx="10743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/>
                <a:t>Input</a:t>
              </a:r>
              <a:r>
                <a:rPr kumimoji="1" lang="zh-CN" altLang="en-US" sz="2400" dirty="0"/>
                <a:t> </a:t>
              </a:r>
              <a:r>
                <a:rPr kumimoji="1" lang="en-US" altLang="zh-CN" sz="2400" dirty="0"/>
                <a:t>2</a:t>
              </a:r>
              <a:endParaRPr kumimoji="1" lang="zh-CN" altLang="en-US" sz="2400" dirty="0"/>
            </a:p>
          </p:txBody>
        </p: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5EE82142-90A5-0B4F-9493-FF4EF2FF669D}"/>
                </a:ext>
              </a:extLst>
            </p:cNvPr>
            <p:cNvCxnSpPr>
              <a:cxnSpLocks/>
              <a:endCxn id="23" idx="2"/>
            </p:cNvCxnSpPr>
            <p:nvPr/>
          </p:nvCxnSpPr>
          <p:spPr>
            <a:xfrm flipV="1">
              <a:off x="9048625" y="3407434"/>
              <a:ext cx="2" cy="46196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线箭头连接符 28">
              <a:extLst>
                <a:ext uri="{FF2B5EF4-FFF2-40B4-BE49-F238E27FC236}">
                  <a16:creationId xmlns:a16="http://schemas.microsoft.com/office/drawing/2014/main" id="{A6F51058-D00F-DF41-B7AD-91F491E1C2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12947" y="3431383"/>
              <a:ext cx="0" cy="43771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肘形连接符 29">
              <a:extLst>
                <a:ext uri="{FF2B5EF4-FFF2-40B4-BE49-F238E27FC236}">
                  <a16:creationId xmlns:a16="http://schemas.microsoft.com/office/drawing/2014/main" id="{4873F68E-A7E2-5944-9489-663DDCFEFA57}"/>
                </a:ext>
              </a:extLst>
            </p:cNvPr>
            <p:cNvCxnSpPr>
              <a:stCxn id="23" idx="0"/>
              <a:endCxn id="17" idx="2"/>
            </p:cNvCxnSpPr>
            <p:nvPr/>
          </p:nvCxnSpPr>
          <p:spPr>
            <a:xfrm rot="5400000" flipH="1" flipV="1">
              <a:off x="9294181" y="1911051"/>
              <a:ext cx="646980" cy="1138088"/>
            </a:xfrm>
            <a:prstGeom prst="bentConnector3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肘形连接符 31">
              <a:extLst>
                <a:ext uri="{FF2B5EF4-FFF2-40B4-BE49-F238E27FC236}">
                  <a16:creationId xmlns:a16="http://schemas.microsoft.com/office/drawing/2014/main" id="{A1E8DA3B-1BB1-DA4E-A1CF-1C407A185389}"/>
                </a:ext>
              </a:extLst>
            </p:cNvPr>
            <p:cNvCxnSpPr>
              <a:stCxn id="24" idx="0"/>
              <a:endCxn id="17" idx="2"/>
            </p:cNvCxnSpPr>
            <p:nvPr/>
          </p:nvCxnSpPr>
          <p:spPr>
            <a:xfrm rot="16200000" flipV="1">
              <a:off x="10476050" y="1867270"/>
              <a:ext cx="646980" cy="1225649"/>
            </a:xfrm>
            <a:prstGeom prst="bentConnector3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直线箭头连接符 34">
              <a:extLst>
                <a:ext uri="{FF2B5EF4-FFF2-40B4-BE49-F238E27FC236}">
                  <a16:creationId xmlns:a16="http://schemas.microsoft.com/office/drawing/2014/main" id="{D6D88637-9634-C248-80E2-9E27ABDAAD8C}"/>
                </a:ext>
              </a:extLst>
            </p:cNvPr>
            <p:cNvCxnSpPr>
              <a:stCxn id="23" idx="3"/>
              <a:endCxn id="24" idx="1"/>
            </p:cNvCxnSpPr>
            <p:nvPr/>
          </p:nvCxnSpPr>
          <p:spPr>
            <a:xfrm>
              <a:off x="9755693" y="3105510"/>
              <a:ext cx="949604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4FF0748A-B850-064C-8645-41E8E672FACB}"/>
                </a:ext>
              </a:extLst>
            </p:cNvPr>
            <p:cNvSpPr txBox="1"/>
            <p:nvPr/>
          </p:nvSpPr>
          <p:spPr>
            <a:xfrm>
              <a:off x="9722472" y="2705399"/>
              <a:ext cx="10305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000" dirty="0"/>
                <a:t>Weights</a:t>
              </a:r>
              <a:endParaRPr kumimoji="1" lang="zh-CN" altLang="en-US" dirty="0"/>
            </a:p>
          </p:txBody>
        </p:sp>
      </p:grpSp>
      <p:sp>
        <p:nvSpPr>
          <p:cNvPr id="40" name="矩形 39">
            <a:extLst>
              <a:ext uri="{FF2B5EF4-FFF2-40B4-BE49-F238E27FC236}">
                <a16:creationId xmlns:a16="http://schemas.microsoft.com/office/drawing/2014/main" id="{6409EC6B-3CB7-6F44-BA9B-638E37608A66}"/>
              </a:ext>
            </a:extLst>
          </p:cNvPr>
          <p:cNvSpPr/>
          <p:nvPr/>
        </p:nvSpPr>
        <p:spPr>
          <a:xfrm>
            <a:off x="8463151" y="1267403"/>
            <a:ext cx="3070805" cy="587960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solidFill>
                  <a:schemeClr val="tx1"/>
                </a:solidFill>
              </a:rPr>
              <a:t>Siamese</a:t>
            </a:r>
            <a:r>
              <a:rPr kumimoji="1" lang="zh-CN" altLang="en-US" sz="2800" dirty="0">
                <a:solidFill>
                  <a:schemeClr val="tx1"/>
                </a:solidFill>
              </a:rPr>
              <a:t> </a:t>
            </a:r>
            <a:r>
              <a:rPr kumimoji="1" lang="en-US" altLang="zh-CN" sz="2800" dirty="0">
                <a:solidFill>
                  <a:schemeClr val="tx1"/>
                </a:solidFill>
              </a:rPr>
              <a:t>Network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806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:a16="http://schemas.microsoft.com/office/drawing/2014/main" id="{B578C390-8D0E-9542-915A-0E28362F6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67" y="3523571"/>
            <a:ext cx="4087896" cy="2292632"/>
          </a:xfrm>
          <a:prstGeom prst="rect">
            <a:avLst/>
          </a:prstGeom>
        </p:spPr>
      </p:pic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endParaRPr lang="zh-CN" altLang="en-US" dirty="0"/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 dirty="0"/>
              <a:t>2.3</a:t>
            </a:r>
            <a:r>
              <a:rPr lang="zh-CN" altLang="en-US" dirty="0"/>
              <a:t> </a:t>
            </a:r>
            <a:r>
              <a:rPr lang="en-US" altLang="zh-CN" dirty="0"/>
              <a:t>Similarity-Guided GNN</a:t>
            </a:r>
            <a:endParaRPr lang="zh-CN" altLang="en-US" dirty="0"/>
          </a:p>
        </p:txBody>
      </p:sp>
      <p:pic>
        <p:nvPicPr>
          <p:cNvPr id="4" name="图片 3" descr="图片包含 天平&#10;&#10;&#10;&#10;自动生成的说明">
            <a:extLst>
              <a:ext uri="{FF2B5EF4-FFF2-40B4-BE49-F238E27FC236}">
                <a16:creationId xmlns:a16="http://schemas.microsoft.com/office/drawing/2014/main" id="{B11BB10C-1BF7-0949-A7FF-8BA00E5FED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95" y="1618923"/>
            <a:ext cx="2558747" cy="36201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CDA04212-FB12-1B48-A174-FC4FA9DCE0FA}"/>
                  </a:ext>
                </a:extLst>
              </p:cNvPr>
              <p:cNvSpPr txBox="1"/>
              <p:nvPr/>
            </p:nvSpPr>
            <p:spPr>
              <a:xfrm>
                <a:off x="3000211" y="1534364"/>
                <a:ext cx="57393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3200" b="0" dirty="0"/>
                  <a:t>Undirect complete graph </a:t>
                </a:r>
                <a14:m>
                  <m:oMath xmlns:m="http://schemas.openxmlformats.org/officeDocument/2006/math">
                    <m:r>
                      <a:rPr kumimoji="1" lang="en-US" altLang="zh-CN" sz="32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kumimoji="1" lang="en-US" altLang="zh-CN" sz="3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sz="32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kumimoji="1" lang="en-US" altLang="zh-CN" sz="32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kumimoji="1" lang="en-US" altLang="zh-CN" sz="32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kumimoji="1" lang="en-US" altLang="zh-CN" sz="3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kumimoji="1" lang="zh-CN" altLang="en-US" sz="3200" dirty="0"/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CDA04212-FB12-1B48-A174-FC4FA9DCE0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0211" y="1534364"/>
                <a:ext cx="5739392" cy="584775"/>
              </a:xfrm>
              <a:prstGeom prst="rect">
                <a:avLst/>
              </a:prstGeom>
              <a:blipFill>
                <a:blip r:embed="rId5"/>
                <a:stretch>
                  <a:fillRect l="-2428" t="-12766" r="-662" b="-297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C15F5623-AE4B-434C-9043-DC46EC572562}"/>
                  </a:ext>
                </a:extLst>
              </p:cNvPr>
              <p:cNvSpPr/>
              <p:nvPr/>
            </p:nvSpPr>
            <p:spPr>
              <a:xfrm>
                <a:off x="3000211" y="2608459"/>
                <a:ext cx="354481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en-US" altLang="zh-CN" sz="2400" dirty="0"/>
                  <a:t>Node: </a:t>
                </a:r>
                <a14:m>
                  <m:oMath xmlns:m="http://schemas.openxmlformats.org/officeDocument/2006/math">
                    <m:r>
                      <a:rPr kumimoji="1" lang="en-US" altLang="zh-CN" sz="240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zh-CN" sz="2400" dirty="0"/>
                  <a:t> </a:t>
                </a:r>
                <a:endParaRPr lang="zh-CN" altLang="en-US" sz="2400" dirty="0"/>
              </a:p>
            </p:txBody>
          </p:sp>
        </mc:Choice>
        <mc:Fallback xmlns=""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C15F5623-AE4B-434C-9043-DC46EC5725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0211" y="2608459"/>
                <a:ext cx="3544817" cy="461665"/>
              </a:xfrm>
              <a:prstGeom prst="rect">
                <a:avLst/>
              </a:prstGeom>
              <a:blipFill>
                <a:blip r:embed="rId6"/>
                <a:stretch>
                  <a:fillRect l="-2500" t="-5263" b="-2631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7ABD9BF5-1EB9-5843-8205-944B57FD5039}"/>
                  </a:ext>
                </a:extLst>
              </p:cNvPr>
              <p:cNvSpPr txBox="1"/>
              <p:nvPr/>
            </p:nvSpPr>
            <p:spPr>
              <a:xfrm>
                <a:off x="3044143" y="3559444"/>
                <a:ext cx="4781052" cy="12714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400" dirty="0"/>
                  <a:t>Edge: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f>
                              <m:fPr>
                                <m:ctrlPr>
                                  <a:rPr kumimoji="1"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func>
                                  <m:funcPr>
                                    <m:ctrlPr>
                                      <a:rPr kumimoji="1"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kumimoji="1" lang="en-US" altLang="zh-CN" sz="2400" b="0" i="0" smtClean="0">
                                        <a:latin typeface="Cambria Math" panose="02040503050406030204" pitchFamily="18" charset="0"/>
                                      </a:rPr>
                                      <m:t>exp</m:t>
                                    </m:r>
                                  </m:fName>
                                  <m:e>
                                    <m:r>
                                      <a:rPr kumimoji="1"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kumimoji="1"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r>
                                      <a:rPr kumimoji="1"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kumimoji="1" lang="en-US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𝑔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kumimoji="1"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kumimoji="1" lang="en-US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𝑔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kumimoji="1"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  <m:t>))</m:t>
                                    </m:r>
                                  </m:e>
                                </m:func>
                              </m:num>
                              <m:den>
                                <m:nary>
                                  <m:naryPr>
                                    <m:chr m:val="∑"/>
                                    <m:limLoc m:val="subSup"/>
                                    <m:supHide m:val="on"/>
                                    <m:ctrlPr>
                                      <a:rPr kumimoji="1"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9"/>
                                      </m:rPr>
                                      <a:rPr kumimoji="1"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/>
                                  <m:e>
                                    <m:func>
                                      <m:funcPr>
                                        <m:ctrlPr>
                                          <a:rPr kumimoji="1" lang="en-US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kumimoji="1" lang="en-US" altLang="zh-CN" sz="2400" b="0" i="0" smtClean="0">
                                            <a:latin typeface="Cambria Math" panose="02040503050406030204" pitchFamily="18" charset="0"/>
                                          </a:rPr>
                                          <m:t>exp</m:t>
                                        </m:r>
                                      </m:fName>
                                      <m:e>
                                        <m:r>
                                          <a:rPr kumimoji="1" lang="en-US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kumimoji="1"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  <m:r>
                                          <a:rPr kumimoji="1"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sSub>
                                          <m:sSubPr>
                                            <m:ctrlPr>
                                              <a:rPr kumimoji="1" lang="en-US" altLang="zh-CN" sz="2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kumimoji="1" lang="en-US" altLang="zh-CN" sz="2400" i="1">
                                                <a:latin typeface="Cambria Math" panose="02040503050406030204" pitchFamily="18" charset="0"/>
                                              </a:rPr>
                                              <m:t>𝑔</m:t>
                                            </m:r>
                                          </m:e>
                                          <m:sub>
                                            <m:r>
                                              <a:rPr kumimoji="1" lang="en-US" altLang="zh-CN" sz="2400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kumimoji="1"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sSub>
                                          <m:sSubPr>
                                            <m:ctrlPr>
                                              <a:rPr kumimoji="1" lang="en-US" altLang="zh-CN" sz="2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kumimoji="1" lang="en-US" altLang="zh-CN" sz="2400" i="1">
                                                <a:latin typeface="Cambria Math" panose="02040503050406030204" pitchFamily="18" charset="0"/>
                                              </a:rPr>
                                              <m:t>𝑔</m:t>
                                            </m:r>
                                          </m:e>
                                          <m:sub>
                                            <m:r>
                                              <a:rPr kumimoji="1" lang="en-US" altLang="zh-CN" sz="2400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  <m:r>
                                          <a:rPr kumimoji="1" lang="en-US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))</m:t>
                                        </m:r>
                                      </m:e>
                                    </m:func>
                                  </m:e>
                                </m:nary>
                              </m:den>
                            </m:f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,     </m:t>
                            </m:r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≠</m:t>
                            </m:r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e>
                          <m:e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0,     </m:t>
                            </m:r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eqArr>
                      </m:e>
                    </m:d>
                  </m:oMath>
                </a14:m>
                <a:endParaRPr kumimoji="1" lang="zh-CN" altLang="en-US" sz="2400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7ABD9BF5-1EB9-5843-8205-944B57FD50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4143" y="3559444"/>
                <a:ext cx="4781052" cy="1271438"/>
              </a:xfrm>
              <a:prstGeom prst="rect">
                <a:avLst/>
              </a:prstGeom>
              <a:blipFill>
                <a:blip r:embed="rId7"/>
                <a:stretch>
                  <a:fillRect l="-11702" t="-209901" b="-3009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31FDEA7E-566D-B849-8AF4-2E075C1EFEA6}"/>
                  </a:ext>
                </a:extLst>
              </p:cNvPr>
              <p:cNvSpPr txBox="1"/>
              <p:nvPr/>
            </p:nvSpPr>
            <p:spPr>
              <a:xfrm>
                <a:off x="8282097" y="2318766"/>
                <a:ext cx="3837333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zh-CN" sz="2000" i="1" dirty="0" smtClean="0">
                        <a:latin typeface="Cambria Math" panose="02040503050406030204" pitchFamily="18" charset="0"/>
                      </a:rPr>
                      <m:t>𝑆</m:t>
                    </m:r>
                    <m:d>
                      <m:dPr>
                        <m:ctrlPr>
                          <a:rPr kumimoji="1" lang="en-US" altLang="zh-CN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sz="20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kumimoji="1" lang="en-US" altLang="zh-CN" sz="20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1" lang="en-US" altLang="zh-CN" sz="2000" dirty="0"/>
                  <a:t>: Similarity estimation function</a:t>
                </a:r>
              </a:p>
              <a:p>
                <a:r>
                  <a:rPr kumimoji="1" lang="en-US" altLang="zh-CN" sz="2000" dirty="0"/>
                  <a:t>learned in a supervised way </a:t>
                </a:r>
              </a:p>
              <a:p>
                <a:r>
                  <a:rPr kumimoji="1" lang="en-US" altLang="zh-CN" sz="2000" dirty="0"/>
                  <a:t>with person id labels</a:t>
                </a:r>
                <a:endParaRPr kumimoji="1" lang="zh-CN" altLang="en-US" sz="200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31FDEA7E-566D-B849-8AF4-2E075C1EFE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2097" y="2318766"/>
                <a:ext cx="3837333" cy="1015663"/>
              </a:xfrm>
              <a:prstGeom prst="rect">
                <a:avLst/>
              </a:prstGeom>
              <a:blipFill>
                <a:blip r:embed="rId8"/>
                <a:stretch>
                  <a:fillRect l="-1320" t="-2469" r="-990" b="-864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BAC95B84-2BDB-9640-9F61-3EFD0B6FAFD8}"/>
              </a:ext>
            </a:extLst>
          </p:cNvPr>
          <p:cNvCxnSpPr>
            <a:cxnSpLocks/>
          </p:cNvCxnSpPr>
          <p:nvPr/>
        </p:nvCxnSpPr>
        <p:spPr>
          <a:xfrm>
            <a:off x="7977495" y="2756647"/>
            <a:ext cx="0" cy="3349685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67706DC4-C3F0-BA4C-9260-216D29D9B8E8}"/>
              </a:ext>
            </a:extLst>
          </p:cNvPr>
          <p:cNvSpPr/>
          <p:nvPr/>
        </p:nvSpPr>
        <p:spPr>
          <a:xfrm>
            <a:off x="8092467" y="5584945"/>
            <a:ext cx="670163" cy="2312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Gallery </a:t>
            </a:r>
            <a:r>
              <a:rPr kumimoji="1" lang="en-US" altLang="zh-CN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endParaRPr kumimoji="1" lang="zh-CN" altLang="en-US" sz="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9ADF4B91-F446-594E-B50B-713202FFE807}"/>
              </a:ext>
            </a:extLst>
          </p:cNvPr>
          <p:cNvSpPr/>
          <p:nvPr/>
        </p:nvSpPr>
        <p:spPr>
          <a:xfrm>
            <a:off x="393699" y="517585"/>
            <a:ext cx="3591705" cy="8008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Feature Fusion</a:t>
            </a:r>
            <a:endParaRPr kumimoji="1" lang="zh-CN" altLang="en-US" sz="3200" dirty="0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AAB31D75-24D4-D541-8677-22B2C3FF1E70}"/>
              </a:ext>
            </a:extLst>
          </p:cNvPr>
          <p:cNvSpPr/>
          <p:nvPr/>
        </p:nvSpPr>
        <p:spPr>
          <a:xfrm>
            <a:off x="7912543" y="2460820"/>
            <a:ext cx="128794" cy="1287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663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endParaRPr lang="zh-CN" altLang="en-US" dirty="0"/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 dirty="0"/>
              <a:t>2.3</a:t>
            </a:r>
            <a:r>
              <a:rPr lang="zh-CN" altLang="en-US" dirty="0"/>
              <a:t> </a:t>
            </a:r>
            <a:r>
              <a:rPr lang="en-US" altLang="zh-CN" dirty="0"/>
              <a:t>Similarity-Guided GNN</a:t>
            </a:r>
            <a:endParaRPr lang="zh-CN" altLang="en-US" dirty="0"/>
          </a:p>
        </p:txBody>
      </p:sp>
      <p:pic>
        <p:nvPicPr>
          <p:cNvPr id="9" name="图片 8" descr="图片包含 屏幕截图&#10;&#10;&#10;&#10;自动生成的说明">
            <a:extLst>
              <a:ext uri="{FF2B5EF4-FFF2-40B4-BE49-F238E27FC236}">
                <a16:creationId xmlns:a16="http://schemas.microsoft.com/office/drawing/2014/main" id="{8C7F9F7E-E5FA-4F47-B6C4-1535795DF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35" y="403797"/>
            <a:ext cx="6235700" cy="4864100"/>
          </a:xfrm>
          <a:prstGeom prst="rect">
            <a:avLst/>
          </a:prstGeom>
        </p:spPr>
      </p:pic>
      <p:pic>
        <p:nvPicPr>
          <p:cNvPr id="10" name="图片 9" descr="图片包含 物体&#10;&#10;&#10;&#10;自动生成的说明">
            <a:extLst>
              <a:ext uri="{FF2B5EF4-FFF2-40B4-BE49-F238E27FC236}">
                <a16:creationId xmlns:a16="http://schemas.microsoft.com/office/drawing/2014/main" id="{101499D9-FE4C-3C43-A57F-2B9EA89CEE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241" y="2144063"/>
            <a:ext cx="5620424" cy="852634"/>
          </a:xfrm>
          <a:prstGeom prst="rect">
            <a:avLst/>
          </a:prstGeom>
        </p:spPr>
      </p:pic>
      <p:pic>
        <p:nvPicPr>
          <p:cNvPr id="12" name="图片 11" descr="图片包含 物体&#10;&#10;&#10;&#10;自动生成的说明">
            <a:extLst>
              <a:ext uri="{FF2B5EF4-FFF2-40B4-BE49-F238E27FC236}">
                <a16:creationId xmlns:a16="http://schemas.microsoft.com/office/drawing/2014/main" id="{909BB2B1-BD7B-F04F-81C1-ED780B9824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241" y="3173303"/>
            <a:ext cx="5620424" cy="74339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1D49645B-05C2-244C-841D-E8FF09B4D9A5}"/>
                  </a:ext>
                </a:extLst>
              </p:cNvPr>
              <p:cNvSpPr/>
              <p:nvPr/>
            </p:nvSpPr>
            <p:spPr>
              <a:xfrm>
                <a:off x="7691109" y="1192655"/>
                <a:ext cx="3205246" cy="585111"/>
              </a:xfrm>
              <a:prstGeom prst="rect">
                <a:avLst/>
              </a:prstGeom>
              <a:solidFill>
                <a:srgbClr val="EDCD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kumimoji="1"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kumimoji="1"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kumimoji="1"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CN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kumimoji="1"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</m:t>
                      </m:r>
                      <m:r>
                        <m:rPr>
                          <m:sty m:val="p"/>
                        </m:rPr>
                        <a:rPr kumimoji="1" lang="en-US" altLang="zh-CN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for</m:t>
                      </m:r>
                      <m:r>
                        <a:rPr kumimoji="1" lang="en-US" altLang="zh-CN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kumimoji="1"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=1,2,…,</m:t>
                      </m:r>
                      <m:r>
                        <a:rPr kumimoji="1"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kumimoji="1" lang="zh-CN" altLang="en-US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1D49645B-05C2-244C-841D-E8FF09B4D9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1109" y="1192655"/>
                <a:ext cx="3205246" cy="58511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矩形 14">
            <a:extLst>
              <a:ext uri="{FF2B5EF4-FFF2-40B4-BE49-F238E27FC236}">
                <a16:creationId xmlns:a16="http://schemas.microsoft.com/office/drawing/2014/main" id="{DC32C0F6-3C5C-924F-96C0-0DD925F531F8}"/>
              </a:ext>
            </a:extLst>
          </p:cNvPr>
          <p:cNvSpPr/>
          <p:nvPr/>
        </p:nvSpPr>
        <p:spPr>
          <a:xfrm>
            <a:off x="6339241" y="2043953"/>
            <a:ext cx="5780189" cy="1913090"/>
          </a:xfrm>
          <a:prstGeom prst="rect">
            <a:avLst/>
          </a:prstGeom>
          <a:noFill/>
          <a:ln w="41275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C92FAD1-B2D1-6F48-827D-C101EBC2462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51" t="11966" r="2979" b="12700"/>
          <a:stretch/>
        </p:blipFill>
        <p:spPr>
          <a:xfrm>
            <a:off x="6928866" y="5143144"/>
            <a:ext cx="5204011" cy="74193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623E949A-7E02-3843-B6C2-6019FAB8622D}"/>
              </a:ext>
            </a:extLst>
          </p:cNvPr>
          <p:cNvSpPr txBox="1"/>
          <p:nvPr/>
        </p:nvSpPr>
        <p:spPr>
          <a:xfrm>
            <a:off x="6749143" y="4512348"/>
            <a:ext cx="1417749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</a:rPr>
              <a:t>Loss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F919281E-3AB6-7C46-A40B-EE0017B3DF29}"/>
              </a:ext>
            </a:extLst>
          </p:cNvPr>
          <p:cNvCxnSpPr>
            <a:cxnSpLocks/>
          </p:cNvCxnSpPr>
          <p:nvPr/>
        </p:nvCxnSpPr>
        <p:spPr>
          <a:xfrm>
            <a:off x="6641567" y="4343400"/>
            <a:ext cx="5491310" cy="0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椭圆 21">
            <a:extLst>
              <a:ext uri="{FF2B5EF4-FFF2-40B4-BE49-F238E27FC236}">
                <a16:creationId xmlns:a16="http://schemas.microsoft.com/office/drawing/2014/main" id="{51F80B88-FC1F-9945-BFDC-6DC85E7582BC}"/>
              </a:ext>
            </a:extLst>
          </p:cNvPr>
          <p:cNvSpPr/>
          <p:nvPr/>
        </p:nvSpPr>
        <p:spPr>
          <a:xfrm>
            <a:off x="6393029" y="4276165"/>
            <a:ext cx="128794" cy="1287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3786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3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57361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2B0AF-2808-2549-BCAC-2BE845D44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sz="3600" dirty="0"/>
              <a:t>3. Experiments</a:t>
            </a:r>
            <a:endParaRPr kumimoji="1" lang="zh-CN" altLang="en-US" sz="36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D997D04-469E-0547-86BD-F5291D5C74AD}"/>
              </a:ext>
            </a:extLst>
          </p:cNvPr>
          <p:cNvSpPr txBox="1"/>
          <p:nvPr/>
        </p:nvSpPr>
        <p:spPr>
          <a:xfrm>
            <a:off x="12504420" y="60007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1" name="副标题 2">
            <a:extLst>
              <a:ext uri="{FF2B5EF4-FFF2-40B4-BE49-F238E27FC236}">
                <a16:creationId xmlns:a16="http://schemas.microsoft.com/office/drawing/2014/main" id="{0ABD53E5-74C8-BB4C-A527-5DC8DE829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0979" y="6266292"/>
            <a:ext cx="4351021" cy="506411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CN" dirty="0"/>
              <a:t>3.1 Datasets and Evaluation Metrics</a:t>
            </a:r>
            <a:endParaRPr kumimoji="1" lang="zh-CN" alt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AAF1216-4E50-5046-990D-09C2DC74DD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500534"/>
              </p:ext>
            </p:extLst>
          </p:nvPr>
        </p:nvGraphicFramePr>
        <p:xfrm>
          <a:off x="1563593" y="954742"/>
          <a:ext cx="8278345" cy="2185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0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02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09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02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57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1194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488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919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Datasets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Team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Year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err="1">
                          <a:latin typeface="+mn-lt"/>
                        </a:rPr>
                        <a:t>Img_num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 err="1">
                          <a:latin typeface="+mn-lt"/>
                          <a:ea typeface="Microsoft YaHei" charset="-122"/>
                          <a:cs typeface="Microsoft YaHei" charset="-122"/>
                        </a:rPr>
                        <a:t>Id_num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err="1">
                          <a:latin typeface="+mn-lt"/>
                        </a:rPr>
                        <a:t>Camera_num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  <a:ea typeface="Microsoft YaHei" charset="-122"/>
                          <a:cs typeface="Microsoft YaHei" charset="-122"/>
                        </a:rPr>
                        <a:t>Place</a:t>
                      </a:r>
                    </a:p>
                  </a:txBody>
                  <a:tcPr marL="68580" marR="68580" marT="34291" marB="34291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07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err="1">
                          <a:latin typeface="+mn-lt"/>
                        </a:rPr>
                        <a:t>DukeMTMC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n-lt"/>
                          <a:ea typeface="Microsoft YaHei" charset="-122"/>
                          <a:cs typeface="Microsoft YaHei" charset="-122"/>
                        </a:rPr>
                        <a:t>UTS</a:t>
                      </a: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2017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36,411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1,812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8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Campus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07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Market-1501</a:t>
                      </a:r>
                      <a:endParaRPr lang="en-US" sz="1600" dirty="0">
                        <a:solidFill>
                          <a:srgbClr val="FF0000"/>
                        </a:solidFill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6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Tsinghua</a:t>
                      </a:r>
                      <a:endParaRPr lang="en-US" sz="20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2015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32,668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1,501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6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Campus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19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CUHK03</a:t>
                      </a:r>
                      <a:endParaRPr lang="en-US" sz="1600" dirty="0">
                        <a:solidFill>
                          <a:srgbClr val="FF0000"/>
                        </a:solidFill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  <a:ea typeface="Microsoft YaHei" charset="-122"/>
                          <a:cs typeface="Microsoft YaHei" charset="-122"/>
                        </a:rPr>
                        <a:t>CUHK</a:t>
                      </a: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2014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28,192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1,467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10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Campus</a:t>
                      </a:r>
                      <a:endParaRPr lang="en-US" sz="1600" dirty="0">
                        <a:latin typeface="+mn-lt"/>
                        <a:ea typeface="Microsoft YaHei" charset="-122"/>
                        <a:cs typeface="Microsoft YaHei" charset="-122"/>
                      </a:endParaRPr>
                    </a:p>
                  </a:txBody>
                  <a:tcPr marL="68580" marR="68580" marT="34291" marB="34291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41691F76-7BD7-254B-B257-DF7302A67F93}"/>
              </a:ext>
            </a:extLst>
          </p:cNvPr>
          <p:cNvSpPr txBox="1"/>
          <p:nvPr/>
        </p:nvSpPr>
        <p:spPr>
          <a:xfrm>
            <a:off x="4982856" y="431522"/>
            <a:ext cx="14398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Datasets</a:t>
            </a:r>
            <a:endParaRPr kumimoji="1" lang="zh-CN" altLang="en-US" sz="28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A081BF3-6917-B147-82FF-2E616443C963}"/>
              </a:ext>
            </a:extLst>
          </p:cNvPr>
          <p:cNvSpPr txBox="1"/>
          <p:nvPr/>
        </p:nvSpPr>
        <p:spPr>
          <a:xfrm>
            <a:off x="4260543" y="3679851"/>
            <a:ext cx="2884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Evaluation Metrics</a:t>
            </a:r>
            <a:endParaRPr kumimoji="1" lang="zh-CN" altLang="en-US" sz="28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E9F9721-077C-1346-BF77-39E6261F609C}"/>
              </a:ext>
            </a:extLst>
          </p:cNvPr>
          <p:cNvSpPr/>
          <p:nvPr/>
        </p:nvSpPr>
        <p:spPr>
          <a:xfrm>
            <a:off x="1949823" y="4189624"/>
            <a:ext cx="1385047" cy="8625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err="1"/>
              <a:t>mAP</a:t>
            </a:r>
            <a:endParaRPr kumimoji="1" lang="zh-CN" altLang="en-US" sz="2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8FB571E-7108-6544-BA54-6F987E3E59A1}"/>
              </a:ext>
            </a:extLst>
          </p:cNvPr>
          <p:cNvSpPr/>
          <p:nvPr/>
        </p:nvSpPr>
        <p:spPr>
          <a:xfrm>
            <a:off x="3702423" y="4189624"/>
            <a:ext cx="1748120" cy="8625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/>
              <a:t>CMC </a:t>
            </a:r>
          </a:p>
          <a:p>
            <a:pPr algn="ctr"/>
            <a:r>
              <a:rPr kumimoji="1" lang="en-US" altLang="zh-CN" sz="2800" dirty="0"/>
              <a:t>Top-1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E5B99D1-5DC3-F940-84D6-3ABFAC6B5047}"/>
              </a:ext>
            </a:extLst>
          </p:cNvPr>
          <p:cNvSpPr/>
          <p:nvPr/>
        </p:nvSpPr>
        <p:spPr>
          <a:xfrm>
            <a:off x="5818096" y="4189624"/>
            <a:ext cx="1748120" cy="8625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/>
              <a:t>CMC</a:t>
            </a:r>
          </a:p>
          <a:p>
            <a:pPr algn="ctr"/>
            <a:r>
              <a:rPr kumimoji="1" lang="en-US" altLang="zh-CN" sz="2800" dirty="0"/>
              <a:t>Top-5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7BBC9A8-A80E-524E-BB8B-C1E590A13A82}"/>
              </a:ext>
            </a:extLst>
          </p:cNvPr>
          <p:cNvSpPr/>
          <p:nvPr/>
        </p:nvSpPr>
        <p:spPr>
          <a:xfrm>
            <a:off x="7933769" y="4189623"/>
            <a:ext cx="1748120" cy="8625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/>
              <a:t>CMC</a:t>
            </a:r>
          </a:p>
          <a:p>
            <a:pPr algn="ctr"/>
            <a:r>
              <a:rPr kumimoji="1" lang="en-US" altLang="zh-CN" sz="2800" dirty="0"/>
              <a:t>Top-10</a:t>
            </a:r>
          </a:p>
        </p:txBody>
      </p:sp>
    </p:spTree>
    <p:extLst>
      <p:ext uri="{BB962C8B-B14F-4D97-AF65-F5344CB8AC3E}">
        <p14:creationId xmlns:p14="http://schemas.microsoft.com/office/powerpoint/2010/main" val="41898746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2B0AF-2808-2549-BCAC-2BE845D44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sz="3600" dirty="0"/>
              <a:t>3. Experiments</a:t>
            </a:r>
            <a:endParaRPr kumimoji="1" lang="zh-CN" altLang="en-US" sz="36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D997D04-469E-0547-86BD-F5291D5C74AD}"/>
              </a:ext>
            </a:extLst>
          </p:cNvPr>
          <p:cNvSpPr txBox="1"/>
          <p:nvPr/>
        </p:nvSpPr>
        <p:spPr>
          <a:xfrm>
            <a:off x="12504420" y="60007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1" name="副标题 2">
            <a:extLst>
              <a:ext uri="{FF2B5EF4-FFF2-40B4-BE49-F238E27FC236}">
                <a16:creationId xmlns:a16="http://schemas.microsoft.com/office/drawing/2014/main" id="{0ABD53E5-74C8-BB4C-A527-5DC8DE829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1753" y="6101718"/>
            <a:ext cx="4890248" cy="670985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CN" dirty="0"/>
              <a:t>3.2 Comparison with State-of-the-art Methods </a:t>
            </a:r>
            <a:endParaRPr kumimoji="1" lang="zh-CN" altLang="en-US" dirty="0"/>
          </a:p>
        </p:txBody>
      </p:sp>
      <p:pic>
        <p:nvPicPr>
          <p:cNvPr id="9" name="图片 8" descr="图片包含 文字&#10;&#10;&#10;&#10;自动生成的说明">
            <a:extLst>
              <a:ext uri="{FF2B5EF4-FFF2-40B4-BE49-F238E27FC236}">
                <a16:creationId xmlns:a16="http://schemas.microsoft.com/office/drawing/2014/main" id="{C01A5F5C-4A8F-5548-837D-1644753EC0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13" y="264420"/>
            <a:ext cx="6324767" cy="4934121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pic>
        <p:nvPicPr>
          <p:cNvPr id="16" name="图片 15" descr="图片包含 文字&#10;&#10;&#10;&#10;自动生成的说明">
            <a:extLst>
              <a:ext uri="{FF2B5EF4-FFF2-40B4-BE49-F238E27FC236}">
                <a16:creationId xmlns:a16="http://schemas.microsoft.com/office/drawing/2014/main" id="{0ADF0226-D5C4-554B-92CE-2BC42A72E9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653" y="492324"/>
            <a:ext cx="4932137" cy="4113851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01A4615-25CD-6F4E-B089-C8CFC32E7E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7640" y="1162939"/>
            <a:ext cx="5640299" cy="2508108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8599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</a:t>
            </a:r>
            <a:endParaRPr 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1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1531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2B0AF-2808-2549-BCAC-2BE845D44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sz="3600" dirty="0"/>
              <a:t>3. Experiments</a:t>
            </a:r>
            <a:endParaRPr kumimoji="1" lang="zh-CN" altLang="en-US" sz="36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D997D04-469E-0547-86BD-F5291D5C74AD}"/>
              </a:ext>
            </a:extLst>
          </p:cNvPr>
          <p:cNvSpPr txBox="1"/>
          <p:nvPr/>
        </p:nvSpPr>
        <p:spPr>
          <a:xfrm>
            <a:off x="12504420" y="60007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1" name="副标题 2">
            <a:extLst>
              <a:ext uri="{FF2B5EF4-FFF2-40B4-BE49-F238E27FC236}">
                <a16:creationId xmlns:a16="http://schemas.microsoft.com/office/drawing/2014/main" id="{0ABD53E5-74C8-BB4C-A527-5DC8DE829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1753" y="6101718"/>
            <a:ext cx="4890248" cy="670985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3.3 Ablation Study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AEA10E5-E529-1F4A-ABF0-3DCF9BD0D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930" y="1224429"/>
            <a:ext cx="9813818" cy="358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138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2B0AF-2808-2549-BCAC-2BE845D44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sz="3600" dirty="0"/>
              <a:t>3. Experiments</a:t>
            </a:r>
            <a:endParaRPr kumimoji="1" lang="zh-CN" altLang="en-US" sz="36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D997D04-469E-0547-86BD-F5291D5C74AD}"/>
              </a:ext>
            </a:extLst>
          </p:cNvPr>
          <p:cNvSpPr txBox="1"/>
          <p:nvPr/>
        </p:nvSpPr>
        <p:spPr>
          <a:xfrm>
            <a:off x="12504420" y="60007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1" name="副标题 2">
            <a:extLst>
              <a:ext uri="{FF2B5EF4-FFF2-40B4-BE49-F238E27FC236}">
                <a16:creationId xmlns:a16="http://schemas.microsoft.com/office/drawing/2014/main" id="{0ABD53E5-74C8-BB4C-A527-5DC8DE829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1753" y="6101718"/>
            <a:ext cx="4890248" cy="670985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3.4 Sensitivity Analysis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84B1BCE-D476-CC42-B484-BB52F3DBF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729" y="416859"/>
            <a:ext cx="5939052" cy="3818965"/>
          </a:xfrm>
          <a:prstGeom prst="rect">
            <a:avLst/>
          </a:prstGeom>
        </p:spPr>
      </p:pic>
      <p:pic>
        <p:nvPicPr>
          <p:cNvPr id="7" name="图片 6" descr="图片包含 物体&#10;&#10;&#10;&#10;自动生成的说明">
            <a:extLst>
              <a:ext uri="{FF2B5EF4-FFF2-40B4-BE49-F238E27FC236}">
                <a16:creationId xmlns:a16="http://schemas.microsoft.com/office/drawing/2014/main" id="{215657D0-C072-9245-9405-2AEAFF7726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729" y="4383741"/>
            <a:ext cx="5620424" cy="74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208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4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10394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2B0AF-2808-2549-BCAC-2BE845D44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sz="3600" dirty="0"/>
              <a:t>4. Conclusion</a:t>
            </a:r>
            <a:endParaRPr kumimoji="1" lang="zh-CN" altLang="en-US" sz="36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D997D04-469E-0547-86BD-F5291D5C74AD}"/>
              </a:ext>
            </a:extLst>
          </p:cNvPr>
          <p:cNvSpPr txBox="1"/>
          <p:nvPr/>
        </p:nvSpPr>
        <p:spPr>
          <a:xfrm>
            <a:off x="12504420" y="60007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6" name="副标题 5">
            <a:extLst>
              <a:ext uri="{FF2B5EF4-FFF2-40B4-BE49-F238E27FC236}">
                <a16:creationId xmlns:a16="http://schemas.microsoft.com/office/drawing/2014/main" id="{5DBD8398-5B67-7C4F-894B-4035972FFD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85F5C58-863C-CA47-84D4-2F6B38A708CE}"/>
              </a:ext>
            </a:extLst>
          </p:cNvPr>
          <p:cNvSpPr txBox="1"/>
          <p:nvPr/>
        </p:nvSpPr>
        <p:spPr>
          <a:xfrm>
            <a:off x="1188841" y="1080166"/>
            <a:ext cx="102625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sz="2000" dirty="0"/>
              <a:t>Incorporate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the rich gallery-gallery similarity information into training process of person re-id.</a:t>
            </a:r>
          </a:p>
          <a:p>
            <a:pPr marL="342900" indent="-342900">
              <a:buAutoNum type="arabicPeriod"/>
            </a:pPr>
            <a:r>
              <a:rPr kumimoji="1" lang="en-US" altLang="zh-CN" sz="2000" dirty="0"/>
              <a:t>Utilize all valuable labels to ensure the weighted deep message fusion is more effective.</a:t>
            </a:r>
            <a:endParaRPr kumimoji="1" lang="zh-CN" altLang="en-US" sz="20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C8520C2-C69B-4545-9FBC-272130AEE2B5}"/>
              </a:ext>
            </a:extLst>
          </p:cNvPr>
          <p:cNvSpPr txBox="1"/>
          <p:nvPr/>
        </p:nvSpPr>
        <p:spPr>
          <a:xfrm>
            <a:off x="3062477" y="430306"/>
            <a:ext cx="6067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Similarity-Guided Graph Neural Network</a:t>
            </a:r>
            <a:endParaRPr kumimoji="1" lang="zh-CN" altLang="en-US" sz="2800" dirty="0"/>
          </a:p>
        </p:txBody>
      </p:sp>
      <p:pic>
        <p:nvPicPr>
          <p:cNvPr id="72" name="图片 71" descr="图片包含 天平&#10;&#10;&#10;&#10;自动生成的说明">
            <a:extLst>
              <a:ext uri="{FF2B5EF4-FFF2-40B4-BE49-F238E27FC236}">
                <a16:creationId xmlns:a16="http://schemas.microsoft.com/office/drawing/2014/main" id="{38BDE3B5-4C8F-6942-A900-5C68CA4324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41" y="2572347"/>
            <a:ext cx="1896037" cy="2682542"/>
          </a:xfrm>
          <a:prstGeom prst="rect">
            <a:avLst/>
          </a:prstGeom>
        </p:spPr>
      </p:pic>
      <p:pic>
        <p:nvPicPr>
          <p:cNvPr id="73" name="图片 72">
            <a:extLst>
              <a:ext uri="{FF2B5EF4-FFF2-40B4-BE49-F238E27FC236}">
                <a16:creationId xmlns:a16="http://schemas.microsoft.com/office/drawing/2014/main" id="{BF276E0A-147E-9946-9AD5-1B4EBA412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3632" y="2572347"/>
            <a:ext cx="4171748" cy="2682542"/>
          </a:xfrm>
          <a:prstGeom prst="rect">
            <a:avLst/>
          </a:prstGeom>
        </p:spPr>
      </p:pic>
      <p:pic>
        <p:nvPicPr>
          <p:cNvPr id="74" name="图片 73" descr="图片包含 屏幕截图&#10;&#10;&#10;&#10;自动生成的说明">
            <a:extLst>
              <a:ext uri="{FF2B5EF4-FFF2-40B4-BE49-F238E27FC236}">
                <a16:creationId xmlns:a16="http://schemas.microsoft.com/office/drawing/2014/main" id="{EBEF529C-F189-1F4F-B0CD-09301718A3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467" y="2140918"/>
            <a:ext cx="3836486" cy="2992615"/>
          </a:xfrm>
          <a:prstGeom prst="rect">
            <a:avLst/>
          </a:prstGeom>
        </p:spPr>
      </p:pic>
      <p:pic>
        <p:nvPicPr>
          <p:cNvPr id="75" name="图片 74" descr="图片包含 物体&#10;&#10;&#10;&#10;自动生成的说明">
            <a:extLst>
              <a:ext uri="{FF2B5EF4-FFF2-40B4-BE49-F238E27FC236}">
                <a16:creationId xmlns:a16="http://schemas.microsoft.com/office/drawing/2014/main" id="{BEE37196-3CD9-764F-AEAF-F36353B0F7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033" y="5254889"/>
            <a:ext cx="4666268" cy="707886"/>
          </a:xfrm>
          <a:prstGeom prst="rect">
            <a:avLst/>
          </a:prstGeom>
        </p:spPr>
      </p:pic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6DCA6048-A641-7D4A-A563-A9DD9CC56A3C}"/>
              </a:ext>
            </a:extLst>
          </p:cNvPr>
          <p:cNvCxnSpPr>
            <a:cxnSpLocks/>
          </p:cNvCxnSpPr>
          <p:nvPr/>
        </p:nvCxnSpPr>
        <p:spPr>
          <a:xfrm>
            <a:off x="1188841" y="1909482"/>
            <a:ext cx="10262553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2160096F-BC06-8340-8AC5-4D5E27471063}"/>
              </a:ext>
            </a:extLst>
          </p:cNvPr>
          <p:cNvSpPr txBox="1"/>
          <p:nvPr/>
        </p:nvSpPr>
        <p:spPr>
          <a:xfrm>
            <a:off x="393699" y="1981416"/>
            <a:ext cx="947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Discuss</a:t>
            </a:r>
            <a:endParaRPr kumimoji="1" lang="zh-CN" altLang="en-US" sz="20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A64417B-02D9-1E49-B52E-0A92DFC896BA}"/>
              </a:ext>
            </a:extLst>
          </p:cNvPr>
          <p:cNvSpPr txBox="1"/>
          <p:nvPr/>
        </p:nvSpPr>
        <p:spPr>
          <a:xfrm>
            <a:off x="138147" y="2448949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</a:t>
            </a:r>
            <a:endParaRPr kumimoji="1"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A126DB1-4CCE-3E41-BBC8-E439809A4761}"/>
              </a:ext>
            </a:extLst>
          </p:cNvPr>
          <p:cNvSpPr txBox="1"/>
          <p:nvPr/>
        </p:nvSpPr>
        <p:spPr>
          <a:xfrm>
            <a:off x="6900958" y="2448949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6418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endParaRPr lang="zh-CN" altLang="en-US" dirty="0"/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1.1</a:t>
            </a:r>
            <a:r>
              <a:rPr lang="zh-CN" altLang="en-US" dirty="0"/>
              <a:t> </a:t>
            </a:r>
            <a:r>
              <a:rPr lang="en-US" altLang="zh-CN" dirty="0"/>
              <a:t>Definition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DA388E0-27A3-5D4A-8F92-3732DB696ACF}"/>
              </a:ext>
            </a:extLst>
          </p:cNvPr>
          <p:cNvGrpSpPr/>
          <p:nvPr/>
        </p:nvGrpSpPr>
        <p:grpSpPr>
          <a:xfrm>
            <a:off x="393698" y="1022861"/>
            <a:ext cx="5938838" cy="3829050"/>
            <a:chOff x="6036129" y="2018903"/>
            <a:chExt cx="5938838" cy="3829050"/>
          </a:xfrm>
        </p:grpSpPr>
        <p:sp>
          <p:nvSpPr>
            <p:cNvPr id="13" name="Rectangle 47">
              <a:extLst>
                <a:ext uri="{FF2B5EF4-FFF2-40B4-BE49-F238E27FC236}">
                  <a16:creationId xmlns:a16="http://schemas.microsoft.com/office/drawing/2014/main" id="{98C7B3CE-D1B1-3D4F-8870-81E6501AFD81}"/>
                </a:ext>
              </a:extLst>
            </p:cNvPr>
            <p:cNvSpPr/>
            <p:nvPr/>
          </p:nvSpPr>
          <p:spPr>
            <a:xfrm>
              <a:off x="10214429" y="2672953"/>
              <a:ext cx="238125" cy="534988"/>
            </a:xfrm>
            <a:prstGeom prst="rect">
              <a:avLst/>
            </a:prstGeom>
            <a:noFill/>
            <a:ln w="76200">
              <a:solidFill>
                <a:srgbClr val="FF0000"/>
              </a:solidFill>
              <a:prstDash val="sysDash"/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charset="0"/>
                <a:buNone/>
                <a:defRPr/>
              </a:pPr>
              <a:endParaRPr lang="en-GB" sz="1350" noProof="1"/>
            </a:p>
          </p:txBody>
        </p:sp>
        <p:pic>
          <p:nvPicPr>
            <p:cNvPr id="14" name="Picture 37">
              <a:extLst>
                <a:ext uri="{FF2B5EF4-FFF2-40B4-BE49-F238E27FC236}">
                  <a16:creationId xmlns:a16="http://schemas.microsoft.com/office/drawing/2014/main" id="{80E5381A-FBB6-954C-BC04-DEC9D8E391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4867" y="2018903"/>
              <a:ext cx="5797550" cy="3797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" name="Rectangle 41">
              <a:extLst>
                <a:ext uri="{FF2B5EF4-FFF2-40B4-BE49-F238E27FC236}">
                  <a16:creationId xmlns:a16="http://schemas.microsoft.com/office/drawing/2014/main" id="{69A15960-C6CF-8D48-8FB7-9B228108C89B}"/>
                </a:ext>
              </a:extLst>
            </p:cNvPr>
            <p:cNvSpPr/>
            <p:nvPr/>
          </p:nvSpPr>
          <p:spPr>
            <a:xfrm>
              <a:off x="6036129" y="3561953"/>
              <a:ext cx="5938838" cy="2286000"/>
            </a:xfrm>
            <a:prstGeom prst="rect">
              <a:avLst/>
            </a:prstGeom>
            <a:solidFill>
              <a:srgbClr val="FFFFFF">
                <a:alpha val="67059"/>
              </a:srgbClr>
            </a:solidFill>
            <a:ln w="76200">
              <a:noFill/>
              <a:prstDash val="sysDash"/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charset="0"/>
                <a:buNone/>
                <a:defRPr/>
              </a:pPr>
              <a:endParaRPr lang="en-GB" sz="1350" noProof="1"/>
            </a:p>
          </p:txBody>
        </p:sp>
        <p:pic>
          <p:nvPicPr>
            <p:cNvPr id="16" name="Picture 2">
              <a:extLst>
                <a:ext uri="{FF2B5EF4-FFF2-40B4-BE49-F238E27FC236}">
                  <a16:creationId xmlns:a16="http://schemas.microsoft.com/office/drawing/2014/main" id="{9EF48340-6E9C-F642-BF4B-DC154F3388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7104" y="2372916"/>
              <a:ext cx="593725" cy="1189037"/>
            </a:xfrm>
            <a:prstGeom prst="rect">
              <a:avLst/>
            </a:prstGeom>
            <a:noFill/>
            <a:ln>
              <a:noFill/>
            </a:ln>
            <a:effectLst>
              <a:outerShdw blurRad="63500" dist="38100" dir="5400000" algn="t" rotWithShape="0">
                <a:srgbClr val="000000">
                  <a:alpha val="39998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7" name="Straight Arrow Connector 7">
              <a:extLst>
                <a:ext uri="{FF2B5EF4-FFF2-40B4-BE49-F238E27FC236}">
                  <a16:creationId xmlns:a16="http://schemas.microsoft.com/office/drawing/2014/main" id="{E46FDCF0-E352-484F-A053-AD4EA76C538A}"/>
                </a:ext>
              </a:extLst>
            </p:cNvPr>
            <p:cNvCxnSpPr>
              <a:cxnSpLocks noChangeShapeType="1"/>
              <a:endCxn id="16" idx="2"/>
            </p:cNvCxnSpPr>
            <p:nvPr/>
          </p:nvCxnSpPr>
          <p:spPr bwMode="auto">
            <a:xfrm flipV="1">
              <a:off x="10312854" y="3561953"/>
              <a:ext cx="11113" cy="962025"/>
            </a:xfrm>
            <a:prstGeom prst="straightConnector1">
              <a:avLst/>
            </a:prstGeom>
            <a:noFill/>
            <a:ln w="76200">
              <a:solidFill>
                <a:srgbClr val="92D050"/>
              </a:solidFill>
              <a:miter lim="800000"/>
              <a:headEnd type="arrow" w="med" len="med"/>
              <a:tailEnd/>
            </a:ln>
            <a:effectLst>
              <a:outerShdw blurRad="63500" dist="38099" dir="2700000" algn="ctr" rotWithShape="0">
                <a:schemeClr val="bg2">
                  <a:alpha val="74997"/>
                </a:scheme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AutoShape 3">
              <a:extLst>
                <a:ext uri="{FF2B5EF4-FFF2-40B4-BE49-F238E27FC236}">
                  <a16:creationId xmlns:a16="http://schemas.microsoft.com/office/drawing/2014/main" id="{47864DEF-6593-2741-98A7-BB7B53A66AA5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9431792" y="4593828"/>
              <a:ext cx="1190625" cy="814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80" tIns="34290" rIns="68580" bIns="34290"/>
            <a:lstStyle/>
            <a:p>
              <a:pPr eaLnBrk="1" hangingPunct="1">
                <a:buFont typeface="Arial" charset="0"/>
                <a:buNone/>
                <a:defRPr/>
              </a:pPr>
              <a:endParaRPr lang="en-GB" sz="1350" noProof="1">
                <a:latin typeface="Arial" charset="0"/>
                <a:ea typeface="宋体" charset="-122"/>
              </a:endParaRPr>
            </a:p>
          </p:txBody>
        </p:sp>
        <p:grpSp>
          <p:nvGrpSpPr>
            <p:cNvPr id="19" name="Group 46">
              <a:extLst>
                <a:ext uri="{FF2B5EF4-FFF2-40B4-BE49-F238E27FC236}">
                  <a16:creationId xmlns:a16="http://schemas.microsoft.com/office/drawing/2014/main" id="{5C0847E6-EA6B-8949-9F59-19F3E0DFC51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12429" y="3747691"/>
              <a:ext cx="5005388" cy="1760537"/>
              <a:chOff x="5862243" y="3431287"/>
              <a:chExt cx="6673504" cy="2347179"/>
            </a:xfrm>
          </p:grpSpPr>
          <p:cxnSp>
            <p:nvCxnSpPr>
              <p:cNvPr id="21" name="Straight Connector 26">
                <a:extLst>
                  <a:ext uri="{FF2B5EF4-FFF2-40B4-BE49-F238E27FC236}">
                    <a16:creationId xmlns:a16="http://schemas.microsoft.com/office/drawing/2014/main" id="{4201F1A2-3562-3645-AB0C-06AA3910003B}"/>
                  </a:ext>
                </a:extLst>
              </p:cNvPr>
              <p:cNvCxnSpPr/>
              <p:nvPr/>
            </p:nvCxnSpPr>
            <p:spPr>
              <a:xfrm flipV="1">
                <a:off x="6327885" y="5365752"/>
                <a:ext cx="6207862" cy="19048"/>
              </a:xfrm>
              <a:prstGeom prst="line">
                <a:avLst/>
              </a:prstGeom>
              <a:ln w="571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8">
                <a:extLst>
                  <a:ext uri="{FF2B5EF4-FFF2-40B4-BE49-F238E27FC236}">
                    <a16:creationId xmlns:a16="http://schemas.microsoft.com/office/drawing/2014/main" id="{B7965F5D-6256-0F44-846C-BDDA36957EB4}"/>
                  </a:ext>
                </a:extLst>
              </p:cNvPr>
              <p:cNvCxnSpPr/>
              <p:nvPr/>
            </p:nvCxnSpPr>
            <p:spPr>
              <a:xfrm flipV="1">
                <a:off x="5881293" y="5374218"/>
                <a:ext cx="463525" cy="298423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9">
                <a:extLst>
                  <a:ext uri="{FF2B5EF4-FFF2-40B4-BE49-F238E27FC236}">
                    <a16:creationId xmlns:a16="http://schemas.microsoft.com/office/drawing/2014/main" id="{5A2EA7FD-B43E-8A4D-AC9F-A76A20207780}"/>
                  </a:ext>
                </a:extLst>
              </p:cNvPr>
              <p:cNvCxnSpPr/>
              <p:nvPr/>
            </p:nvCxnSpPr>
            <p:spPr>
              <a:xfrm flipV="1">
                <a:off x="6325770" y="3431287"/>
                <a:ext cx="0" cy="1953513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30">
                <a:extLst>
                  <a:ext uri="{FF2B5EF4-FFF2-40B4-BE49-F238E27FC236}">
                    <a16:creationId xmlns:a16="http://schemas.microsoft.com/office/drawing/2014/main" id="{ADD681DF-75E5-1449-981D-6717FB65C924}"/>
                  </a:ext>
                </a:extLst>
              </p:cNvPr>
              <p:cNvCxnSpPr/>
              <p:nvPr/>
            </p:nvCxnSpPr>
            <p:spPr>
              <a:xfrm flipH="1">
                <a:off x="5881293" y="3450335"/>
                <a:ext cx="463525" cy="0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31">
                <a:extLst>
                  <a:ext uri="{FF2B5EF4-FFF2-40B4-BE49-F238E27FC236}">
                    <a16:creationId xmlns:a16="http://schemas.microsoft.com/office/drawing/2014/main" id="{4D732DE3-6CA8-4A4F-BBD1-630950BE5F69}"/>
                  </a:ext>
                </a:extLst>
              </p:cNvPr>
              <p:cNvCxnSpPr/>
              <p:nvPr/>
            </p:nvCxnSpPr>
            <p:spPr>
              <a:xfrm flipV="1">
                <a:off x="5862243" y="3450335"/>
                <a:ext cx="463527" cy="298425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6" name="Parallelogram 32">
                <a:extLst>
                  <a:ext uri="{FF2B5EF4-FFF2-40B4-BE49-F238E27FC236}">
                    <a16:creationId xmlns:a16="http://schemas.microsoft.com/office/drawing/2014/main" id="{E5001F69-4081-A94F-B5CA-926AF84239C2}"/>
                  </a:ext>
                </a:extLst>
              </p:cNvPr>
              <p:cNvSpPr/>
              <p:nvPr/>
            </p:nvSpPr>
            <p:spPr>
              <a:xfrm rot="5400000" flipH="1">
                <a:off x="5623088" y="4999598"/>
                <a:ext cx="960883" cy="228588"/>
              </a:xfrm>
              <a:prstGeom prst="parallelogram">
                <a:avLst>
                  <a:gd name="adj" fmla="val 66052"/>
                </a:avLst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1435" tIns="25717" rIns="51435" bIns="25717" anchor="ctr"/>
              <a:lstStyle/>
              <a:p>
                <a:pPr algn="ctr" eaLnBrk="1" hangingPunct="1">
                  <a:buFont typeface="Arial" charset="0"/>
                  <a:buNone/>
                  <a:defRPr/>
                </a:pPr>
                <a:endParaRPr lang="en-GB" sz="1015" noProof="1"/>
              </a:p>
            </p:txBody>
          </p:sp>
          <p:pic>
            <p:nvPicPr>
              <p:cNvPr id="27" name="Picture 33">
                <a:extLst>
                  <a:ext uri="{FF2B5EF4-FFF2-40B4-BE49-F238E27FC236}">
                    <a16:creationId xmlns:a16="http://schemas.microsoft.com/office/drawing/2014/main" id="{F3FA67FC-3BBE-BC4B-8716-6FAFD99381F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073" t="25128" r="30672" b="28229"/>
              <a:stretch>
                <a:fillRect/>
              </a:stretch>
            </p:blipFill>
            <p:spPr bwMode="auto">
              <a:xfrm flipH="1">
                <a:off x="6305046" y="3941704"/>
                <a:ext cx="647596" cy="5247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28" name="Group 34">
                <a:extLst>
                  <a:ext uri="{FF2B5EF4-FFF2-40B4-BE49-F238E27FC236}">
                    <a16:creationId xmlns:a16="http://schemas.microsoft.com/office/drawing/2014/main" id="{4EF8A47E-229C-504F-A8D3-3E0D7911251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649339">
                <a:off x="6934618" y="3991223"/>
                <a:ext cx="2762369" cy="1787243"/>
                <a:chOff x="2560712" y="3094001"/>
                <a:chExt cx="3683158" cy="2382991"/>
              </a:xfrm>
            </p:grpSpPr>
            <p:cxnSp>
              <p:nvCxnSpPr>
                <p:cNvPr id="30" name="Straight Connector 35">
                  <a:extLst>
                    <a:ext uri="{FF2B5EF4-FFF2-40B4-BE49-F238E27FC236}">
                      <a16:creationId xmlns:a16="http://schemas.microsoft.com/office/drawing/2014/main" id="{9B2DA631-DEFD-2049-B04C-E661B7C60F75}"/>
                    </a:ext>
                  </a:extLst>
                </p:cNvPr>
                <p:cNvCxnSpPr/>
                <p:nvPr/>
              </p:nvCxnSpPr>
              <p:spPr>
                <a:xfrm flipV="1">
                  <a:off x="2567855" y="3094452"/>
                  <a:ext cx="3660233" cy="615191"/>
                </a:xfrm>
                <a:prstGeom prst="line">
                  <a:avLst/>
                </a:prstGeom>
                <a:ln w="28575"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6">
                  <a:extLst>
                    <a:ext uri="{FF2B5EF4-FFF2-40B4-BE49-F238E27FC236}">
                      <a16:creationId xmlns:a16="http://schemas.microsoft.com/office/drawing/2014/main" id="{648236F5-6083-7F4C-A178-B55C1EC3F083}"/>
                    </a:ext>
                  </a:extLst>
                </p:cNvPr>
                <p:cNvCxnSpPr/>
                <p:nvPr/>
              </p:nvCxnSpPr>
              <p:spPr>
                <a:xfrm>
                  <a:off x="2553468" y="3865070"/>
                  <a:ext cx="2723304" cy="1597239"/>
                </a:xfrm>
                <a:prstGeom prst="line">
                  <a:avLst/>
                </a:prstGeom>
                <a:ln w="28575"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9" name="Freeform 5">
                <a:extLst>
                  <a:ext uri="{FF2B5EF4-FFF2-40B4-BE49-F238E27FC236}">
                    <a16:creationId xmlns:a16="http://schemas.microsoft.com/office/drawing/2014/main" id="{E401994C-31F7-0E47-8DA3-1DE7ABF888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1219" y="4569955"/>
                <a:ext cx="1587418" cy="1085755"/>
              </a:xfrm>
              <a:custGeom>
                <a:avLst/>
                <a:gdLst>
                  <a:gd name="T0" fmla="*/ 4305 w 8003"/>
                  <a:gd name="T1" fmla="*/ 4079 h 5473"/>
                  <a:gd name="T2" fmla="*/ 4141 w 8003"/>
                  <a:gd name="T3" fmla="*/ 4336 h 5473"/>
                  <a:gd name="T4" fmla="*/ 4121 w 8003"/>
                  <a:gd name="T5" fmla="*/ 5435 h 5473"/>
                  <a:gd name="T6" fmla="*/ 3712 w 8003"/>
                  <a:gd name="T7" fmla="*/ 4545 h 5473"/>
                  <a:gd name="T8" fmla="*/ 3382 w 8003"/>
                  <a:gd name="T9" fmla="*/ 2644 h 5473"/>
                  <a:gd name="T10" fmla="*/ 3945 w 8003"/>
                  <a:gd name="T11" fmla="*/ 789 h 5473"/>
                  <a:gd name="T12" fmla="*/ 4002 w 8003"/>
                  <a:gd name="T13" fmla="*/ 39 h 5473"/>
                  <a:gd name="T14" fmla="*/ 4373 w 8003"/>
                  <a:gd name="T15" fmla="*/ 694 h 5473"/>
                  <a:gd name="T16" fmla="*/ 4963 w 8003"/>
                  <a:gd name="T17" fmla="*/ 2518 h 5473"/>
                  <a:gd name="T18" fmla="*/ 4732 w 8003"/>
                  <a:gd name="T19" fmla="*/ 5147 h 5473"/>
                  <a:gd name="T20" fmla="*/ 4333 w 8003"/>
                  <a:gd name="T21" fmla="*/ 1061 h 5473"/>
                  <a:gd name="T22" fmla="*/ 4095 w 8003"/>
                  <a:gd name="T23" fmla="*/ 1030 h 5473"/>
                  <a:gd name="T24" fmla="*/ 3977 w 8003"/>
                  <a:gd name="T25" fmla="*/ 785 h 5473"/>
                  <a:gd name="T26" fmla="*/ 4240 w 8003"/>
                  <a:gd name="T27" fmla="*/ 894 h 5473"/>
                  <a:gd name="T28" fmla="*/ 6050 w 8003"/>
                  <a:gd name="T29" fmla="*/ 4831 h 5473"/>
                  <a:gd name="T30" fmla="*/ 5683 w 8003"/>
                  <a:gd name="T31" fmla="*/ 3871 h 5473"/>
                  <a:gd name="T32" fmla="*/ 5249 w 8003"/>
                  <a:gd name="T33" fmla="*/ 4866 h 5473"/>
                  <a:gd name="T34" fmla="*/ 5359 w 8003"/>
                  <a:gd name="T35" fmla="*/ 4002 h 5473"/>
                  <a:gd name="T36" fmla="*/ 5083 w 8003"/>
                  <a:gd name="T37" fmla="*/ 1430 h 5473"/>
                  <a:gd name="T38" fmla="*/ 5338 w 8003"/>
                  <a:gd name="T39" fmla="*/ 376 h 5473"/>
                  <a:gd name="T40" fmla="*/ 5790 w 8003"/>
                  <a:gd name="T41" fmla="*/ 793 h 5473"/>
                  <a:gd name="T42" fmla="*/ 6194 w 8003"/>
                  <a:gd name="T43" fmla="*/ 2269 h 5473"/>
                  <a:gd name="T44" fmla="*/ 6380 w 8003"/>
                  <a:gd name="T45" fmla="*/ 4292 h 5473"/>
                  <a:gd name="T46" fmla="*/ 2940 w 8003"/>
                  <a:gd name="T47" fmla="*/ 5085 h 5473"/>
                  <a:gd name="T48" fmla="*/ 2515 w 8003"/>
                  <a:gd name="T49" fmla="*/ 4648 h 5473"/>
                  <a:gd name="T50" fmla="*/ 2387 w 8003"/>
                  <a:gd name="T51" fmla="*/ 3346 h 5473"/>
                  <a:gd name="T52" fmla="*/ 2031 w 8003"/>
                  <a:gd name="T53" fmla="*/ 4984 h 5473"/>
                  <a:gd name="T54" fmla="*/ 1810 w 8003"/>
                  <a:gd name="T55" fmla="*/ 4733 h 5473"/>
                  <a:gd name="T56" fmla="*/ 1721 w 8003"/>
                  <a:gd name="T57" fmla="*/ 2792 h 5473"/>
                  <a:gd name="T58" fmla="*/ 2266 w 8003"/>
                  <a:gd name="T59" fmla="*/ 735 h 5473"/>
                  <a:gd name="T60" fmla="*/ 2575 w 8003"/>
                  <a:gd name="T61" fmla="*/ 186 h 5473"/>
                  <a:gd name="T62" fmla="*/ 2790 w 8003"/>
                  <a:gd name="T63" fmla="*/ 923 h 5473"/>
                  <a:gd name="T64" fmla="*/ 3227 w 8003"/>
                  <a:gd name="T65" fmla="*/ 2785 h 5473"/>
                  <a:gd name="T66" fmla="*/ 2939 w 8003"/>
                  <a:gd name="T67" fmla="*/ 4149 h 5473"/>
                  <a:gd name="T68" fmla="*/ 7734 w 8003"/>
                  <a:gd name="T69" fmla="*/ 4936 h 5473"/>
                  <a:gd name="T70" fmla="*/ 7505 w 8003"/>
                  <a:gd name="T71" fmla="*/ 4430 h 5473"/>
                  <a:gd name="T72" fmla="*/ 7331 w 8003"/>
                  <a:gd name="T73" fmla="*/ 3253 h 5473"/>
                  <a:gd name="T74" fmla="*/ 7386 w 8003"/>
                  <a:gd name="T75" fmla="*/ 4462 h 5473"/>
                  <a:gd name="T76" fmla="*/ 6940 w 8003"/>
                  <a:gd name="T77" fmla="*/ 4936 h 5473"/>
                  <a:gd name="T78" fmla="*/ 6958 w 8003"/>
                  <a:gd name="T79" fmla="*/ 4087 h 5473"/>
                  <a:gd name="T80" fmla="*/ 6715 w 8003"/>
                  <a:gd name="T81" fmla="*/ 2993 h 5473"/>
                  <a:gd name="T82" fmla="*/ 6499 w 8003"/>
                  <a:gd name="T83" fmla="*/ 1637 h 5473"/>
                  <a:gd name="T84" fmla="*/ 6806 w 8003"/>
                  <a:gd name="T85" fmla="*/ 522 h 5473"/>
                  <a:gd name="T86" fmla="*/ 7324 w 8003"/>
                  <a:gd name="T87" fmla="*/ 437 h 5473"/>
                  <a:gd name="T88" fmla="*/ 7803 w 8003"/>
                  <a:gd name="T89" fmla="*/ 1099 h 5473"/>
                  <a:gd name="T90" fmla="*/ 7836 w 8003"/>
                  <a:gd name="T91" fmla="*/ 2834 h 5473"/>
                  <a:gd name="T92" fmla="*/ 7897 w 8003"/>
                  <a:gd name="T93" fmla="*/ 4688 h 5473"/>
                  <a:gd name="T94" fmla="*/ 963 w 8003"/>
                  <a:gd name="T95" fmla="*/ 4930 h 5473"/>
                  <a:gd name="T96" fmla="*/ 1240 w 8003"/>
                  <a:gd name="T97" fmla="*/ 4738 h 5473"/>
                  <a:gd name="T98" fmla="*/ 893 w 8003"/>
                  <a:gd name="T99" fmla="*/ 3564 h 5473"/>
                  <a:gd name="T100" fmla="*/ 928 w 8003"/>
                  <a:gd name="T101" fmla="*/ 4881 h 5473"/>
                  <a:gd name="T102" fmla="*/ 639 w 8003"/>
                  <a:gd name="T103" fmla="*/ 4906 h 5473"/>
                  <a:gd name="T104" fmla="*/ 556 w 8003"/>
                  <a:gd name="T105" fmla="*/ 4238 h 5473"/>
                  <a:gd name="T106" fmla="*/ 125 w 8003"/>
                  <a:gd name="T107" fmla="*/ 2853 h 5473"/>
                  <a:gd name="T108" fmla="*/ 24 w 8003"/>
                  <a:gd name="T109" fmla="*/ 1773 h 5473"/>
                  <a:gd name="T110" fmla="*/ 453 w 8003"/>
                  <a:gd name="T111" fmla="*/ 619 h 5473"/>
                  <a:gd name="T112" fmla="*/ 958 w 8003"/>
                  <a:gd name="T113" fmla="*/ 420 h 5473"/>
                  <a:gd name="T114" fmla="*/ 1480 w 8003"/>
                  <a:gd name="T115" fmla="*/ 1145 h 5473"/>
                  <a:gd name="T116" fmla="*/ 1520 w 8003"/>
                  <a:gd name="T117" fmla="*/ 3028 h 5473"/>
                  <a:gd name="T118" fmla="*/ 1615 w 8003"/>
                  <a:gd name="T119" fmla="*/ 4741 h 5473"/>
                  <a:gd name="T120" fmla="*/ 1468 w 8003"/>
                  <a:gd name="T121" fmla="*/ 4904 h 5473"/>
                  <a:gd name="T122" fmla="*/ 1262 w 8003"/>
                  <a:gd name="T123" fmla="*/ 4905 h 5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003" h="5473">
                    <a:moveTo>
                      <a:pt x="4427" y="5470"/>
                    </a:moveTo>
                    <a:lnTo>
                      <a:pt x="4416" y="5460"/>
                    </a:lnTo>
                    <a:lnTo>
                      <a:pt x="4396" y="5437"/>
                    </a:lnTo>
                    <a:lnTo>
                      <a:pt x="4384" y="5420"/>
                    </a:lnTo>
                    <a:lnTo>
                      <a:pt x="4363" y="5401"/>
                    </a:lnTo>
                    <a:lnTo>
                      <a:pt x="4351" y="5393"/>
                    </a:lnTo>
                    <a:lnTo>
                      <a:pt x="4331" y="5381"/>
                    </a:lnTo>
                    <a:lnTo>
                      <a:pt x="4308" y="5358"/>
                    </a:lnTo>
                    <a:lnTo>
                      <a:pt x="4303" y="5344"/>
                    </a:lnTo>
                    <a:lnTo>
                      <a:pt x="4297" y="5324"/>
                    </a:lnTo>
                    <a:lnTo>
                      <a:pt x="4298" y="5271"/>
                    </a:lnTo>
                    <a:lnTo>
                      <a:pt x="4304" y="5248"/>
                    </a:lnTo>
                    <a:lnTo>
                      <a:pt x="4310" y="5230"/>
                    </a:lnTo>
                    <a:lnTo>
                      <a:pt x="4308" y="5225"/>
                    </a:lnTo>
                    <a:lnTo>
                      <a:pt x="4302" y="5222"/>
                    </a:lnTo>
                    <a:lnTo>
                      <a:pt x="4289" y="5205"/>
                    </a:lnTo>
                    <a:lnTo>
                      <a:pt x="4281" y="5193"/>
                    </a:lnTo>
                    <a:lnTo>
                      <a:pt x="4277" y="5182"/>
                    </a:lnTo>
                    <a:lnTo>
                      <a:pt x="4272" y="5131"/>
                    </a:lnTo>
                    <a:lnTo>
                      <a:pt x="4271" y="5060"/>
                    </a:lnTo>
                    <a:lnTo>
                      <a:pt x="4270" y="4961"/>
                    </a:lnTo>
                    <a:lnTo>
                      <a:pt x="4279" y="4780"/>
                    </a:lnTo>
                    <a:lnTo>
                      <a:pt x="4289" y="4705"/>
                    </a:lnTo>
                    <a:lnTo>
                      <a:pt x="4305" y="4593"/>
                    </a:lnTo>
                    <a:lnTo>
                      <a:pt x="4318" y="4483"/>
                    </a:lnTo>
                    <a:lnTo>
                      <a:pt x="4318" y="4444"/>
                    </a:lnTo>
                    <a:lnTo>
                      <a:pt x="4315" y="4260"/>
                    </a:lnTo>
                    <a:lnTo>
                      <a:pt x="4306" y="4099"/>
                    </a:lnTo>
                    <a:lnTo>
                      <a:pt x="4305" y="4079"/>
                    </a:lnTo>
                    <a:lnTo>
                      <a:pt x="4303" y="4051"/>
                    </a:lnTo>
                    <a:lnTo>
                      <a:pt x="4301" y="4023"/>
                    </a:lnTo>
                    <a:lnTo>
                      <a:pt x="4298" y="4006"/>
                    </a:lnTo>
                    <a:lnTo>
                      <a:pt x="4294" y="3952"/>
                    </a:lnTo>
                    <a:lnTo>
                      <a:pt x="4289" y="3874"/>
                    </a:lnTo>
                    <a:lnTo>
                      <a:pt x="4286" y="3850"/>
                    </a:lnTo>
                    <a:lnTo>
                      <a:pt x="4283" y="3823"/>
                    </a:lnTo>
                    <a:lnTo>
                      <a:pt x="4280" y="3790"/>
                    </a:lnTo>
                    <a:lnTo>
                      <a:pt x="4274" y="3744"/>
                    </a:lnTo>
                    <a:lnTo>
                      <a:pt x="4270" y="3702"/>
                    </a:lnTo>
                    <a:lnTo>
                      <a:pt x="4268" y="3681"/>
                    </a:lnTo>
                    <a:lnTo>
                      <a:pt x="4264" y="3659"/>
                    </a:lnTo>
                    <a:lnTo>
                      <a:pt x="4260" y="3615"/>
                    </a:lnTo>
                    <a:lnTo>
                      <a:pt x="4256" y="3573"/>
                    </a:lnTo>
                    <a:lnTo>
                      <a:pt x="4253" y="3551"/>
                    </a:lnTo>
                    <a:lnTo>
                      <a:pt x="4248" y="3503"/>
                    </a:lnTo>
                    <a:lnTo>
                      <a:pt x="4235" y="3367"/>
                    </a:lnTo>
                    <a:lnTo>
                      <a:pt x="4223" y="3277"/>
                    </a:lnTo>
                    <a:lnTo>
                      <a:pt x="4206" y="3188"/>
                    </a:lnTo>
                    <a:lnTo>
                      <a:pt x="4197" y="3145"/>
                    </a:lnTo>
                    <a:lnTo>
                      <a:pt x="4177" y="3081"/>
                    </a:lnTo>
                    <a:lnTo>
                      <a:pt x="4171" y="3070"/>
                    </a:lnTo>
                    <a:lnTo>
                      <a:pt x="4169" y="3089"/>
                    </a:lnTo>
                    <a:lnTo>
                      <a:pt x="4166" y="3164"/>
                    </a:lnTo>
                    <a:lnTo>
                      <a:pt x="4157" y="3504"/>
                    </a:lnTo>
                    <a:lnTo>
                      <a:pt x="4144" y="3840"/>
                    </a:lnTo>
                    <a:lnTo>
                      <a:pt x="4141" y="3962"/>
                    </a:lnTo>
                    <a:lnTo>
                      <a:pt x="4138" y="4266"/>
                    </a:lnTo>
                    <a:lnTo>
                      <a:pt x="4141" y="4336"/>
                    </a:lnTo>
                    <a:lnTo>
                      <a:pt x="4146" y="4395"/>
                    </a:lnTo>
                    <a:lnTo>
                      <a:pt x="4152" y="4465"/>
                    </a:lnTo>
                    <a:lnTo>
                      <a:pt x="4155" y="4494"/>
                    </a:lnTo>
                    <a:lnTo>
                      <a:pt x="4161" y="4526"/>
                    </a:lnTo>
                    <a:lnTo>
                      <a:pt x="4171" y="4578"/>
                    </a:lnTo>
                    <a:lnTo>
                      <a:pt x="4192" y="4675"/>
                    </a:lnTo>
                    <a:lnTo>
                      <a:pt x="4205" y="4739"/>
                    </a:lnTo>
                    <a:lnTo>
                      <a:pt x="4221" y="4831"/>
                    </a:lnTo>
                    <a:lnTo>
                      <a:pt x="4226" y="4910"/>
                    </a:lnTo>
                    <a:lnTo>
                      <a:pt x="4222" y="5010"/>
                    </a:lnTo>
                    <a:lnTo>
                      <a:pt x="4216" y="5081"/>
                    </a:lnTo>
                    <a:lnTo>
                      <a:pt x="4212" y="5139"/>
                    </a:lnTo>
                    <a:lnTo>
                      <a:pt x="4206" y="5179"/>
                    </a:lnTo>
                    <a:lnTo>
                      <a:pt x="4201" y="5185"/>
                    </a:lnTo>
                    <a:lnTo>
                      <a:pt x="4192" y="5193"/>
                    </a:lnTo>
                    <a:lnTo>
                      <a:pt x="4201" y="5206"/>
                    </a:lnTo>
                    <a:lnTo>
                      <a:pt x="4209" y="5218"/>
                    </a:lnTo>
                    <a:lnTo>
                      <a:pt x="4213" y="5244"/>
                    </a:lnTo>
                    <a:lnTo>
                      <a:pt x="4212" y="5269"/>
                    </a:lnTo>
                    <a:lnTo>
                      <a:pt x="4211" y="5289"/>
                    </a:lnTo>
                    <a:lnTo>
                      <a:pt x="4204" y="5320"/>
                    </a:lnTo>
                    <a:lnTo>
                      <a:pt x="4192" y="5342"/>
                    </a:lnTo>
                    <a:lnTo>
                      <a:pt x="4174" y="5354"/>
                    </a:lnTo>
                    <a:lnTo>
                      <a:pt x="4163" y="5356"/>
                    </a:lnTo>
                    <a:lnTo>
                      <a:pt x="4147" y="5359"/>
                    </a:lnTo>
                    <a:lnTo>
                      <a:pt x="4134" y="5374"/>
                    </a:lnTo>
                    <a:lnTo>
                      <a:pt x="4131" y="5394"/>
                    </a:lnTo>
                    <a:lnTo>
                      <a:pt x="4128" y="5416"/>
                    </a:lnTo>
                    <a:lnTo>
                      <a:pt x="4121" y="5435"/>
                    </a:lnTo>
                    <a:lnTo>
                      <a:pt x="4114" y="5438"/>
                    </a:lnTo>
                    <a:lnTo>
                      <a:pt x="4099" y="5444"/>
                    </a:lnTo>
                    <a:lnTo>
                      <a:pt x="4059" y="5453"/>
                    </a:lnTo>
                    <a:lnTo>
                      <a:pt x="4028" y="5460"/>
                    </a:lnTo>
                    <a:lnTo>
                      <a:pt x="3973" y="5464"/>
                    </a:lnTo>
                    <a:lnTo>
                      <a:pt x="3920" y="5465"/>
                    </a:lnTo>
                    <a:lnTo>
                      <a:pt x="3833" y="5467"/>
                    </a:lnTo>
                    <a:lnTo>
                      <a:pt x="3819" y="5454"/>
                    </a:lnTo>
                    <a:lnTo>
                      <a:pt x="3807" y="5442"/>
                    </a:lnTo>
                    <a:lnTo>
                      <a:pt x="3793" y="5406"/>
                    </a:lnTo>
                    <a:lnTo>
                      <a:pt x="3792" y="5383"/>
                    </a:lnTo>
                    <a:lnTo>
                      <a:pt x="3792" y="5371"/>
                    </a:lnTo>
                    <a:lnTo>
                      <a:pt x="3800" y="5349"/>
                    </a:lnTo>
                    <a:lnTo>
                      <a:pt x="3811" y="5331"/>
                    </a:lnTo>
                    <a:lnTo>
                      <a:pt x="3836" y="5286"/>
                    </a:lnTo>
                    <a:lnTo>
                      <a:pt x="3871" y="5212"/>
                    </a:lnTo>
                    <a:lnTo>
                      <a:pt x="3873" y="5201"/>
                    </a:lnTo>
                    <a:lnTo>
                      <a:pt x="3865" y="5198"/>
                    </a:lnTo>
                    <a:lnTo>
                      <a:pt x="3843" y="5196"/>
                    </a:lnTo>
                    <a:lnTo>
                      <a:pt x="3823" y="5194"/>
                    </a:lnTo>
                    <a:lnTo>
                      <a:pt x="3789" y="5185"/>
                    </a:lnTo>
                    <a:lnTo>
                      <a:pt x="3764" y="5172"/>
                    </a:lnTo>
                    <a:lnTo>
                      <a:pt x="3749" y="5154"/>
                    </a:lnTo>
                    <a:lnTo>
                      <a:pt x="3745" y="5143"/>
                    </a:lnTo>
                    <a:lnTo>
                      <a:pt x="3743" y="5110"/>
                    </a:lnTo>
                    <a:lnTo>
                      <a:pt x="3739" y="5024"/>
                    </a:lnTo>
                    <a:lnTo>
                      <a:pt x="3732" y="4898"/>
                    </a:lnTo>
                    <a:lnTo>
                      <a:pt x="3722" y="4725"/>
                    </a:lnTo>
                    <a:lnTo>
                      <a:pt x="3712" y="4545"/>
                    </a:lnTo>
                    <a:lnTo>
                      <a:pt x="3705" y="4397"/>
                    </a:lnTo>
                    <a:lnTo>
                      <a:pt x="3696" y="4234"/>
                    </a:lnTo>
                    <a:lnTo>
                      <a:pt x="3676" y="3989"/>
                    </a:lnTo>
                    <a:lnTo>
                      <a:pt x="3665" y="3853"/>
                    </a:lnTo>
                    <a:lnTo>
                      <a:pt x="3659" y="3799"/>
                    </a:lnTo>
                    <a:lnTo>
                      <a:pt x="3631" y="3670"/>
                    </a:lnTo>
                    <a:lnTo>
                      <a:pt x="3596" y="3532"/>
                    </a:lnTo>
                    <a:lnTo>
                      <a:pt x="3582" y="3477"/>
                    </a:lnTo>
                    <a:lnTo>
                      <a:pt x="3541" y="3281"/>
                    </a:lnTo>
                    <a:lnTo>
                      <a:pt x="3515" y="3139"/>
                    </a:lnTo>
                    <a:lnTo>
                      <a:pt x="3510" y="3107"/>
                    </a:lnTo>
                    <a:lnTo>
                      <a:pt x="3501" y="3087"/>
                    </a:lnTo>
                    <a:lnTo>
                      <a:pt x="3493" y="3086"/>
                    </a:lnTo>
                    <a:lnTo>
                      <a:pt x="3480" y="3083"/>
                    </a:lnTo>
                    <a:lnTo>
                      <a:pt x="3464" y="3076"/>
                    </a:lnTo>
                    <a:lnTo>
                      <a:pt x="3461" y="3072"/>
                    </a:lnTo>
                    <a:lnTo>
                      <a:pt x="3461" y="3045"/>
                    </a:lnTo>
                    <a:lnTo>
                      <a:pt x="3471" y="2975"/>
                    </a:lnTo>
                    <a:lnTo>
                      <a:pt x="3477" y="2941"/>
                    </a:lnTo>
                    <a:lnTo>
                      <a:pt x="3483" y="2899"/>
                    </a:lnTo>
                    <a:lnTo>
                      <a:pt x="3490" y="2859"/>
                    </a:lnTo>
                    <a:lnTo>
                      <a:pt x="3492" y="2842"/>
                    </a:lnTo>
                    <a:lnTo>
                      <a:pt x="3492" y="2833"/>
                    </a:lnTo>
                    <a:lnTo>
                      <a:pt x="3487" y="2826"/>
                    </a:lnTo>
                    <a:lnTo>
                      <a:pt x="3477" y="2814"/>
                    </a:lnTo>
                    <a:lnTo>
                      <a:pt x="3440" y="2755"/>
                    </a:lnTo>
                    <a:lnTo>
                      <a:pt x="3413" y="2708"/>
                    </a:lnTo>
                    <a:lnTo>
                      <a:pt x="3399" y="2682"/>
                    </a:lnTo>
                    <a:lnTo>
                      <a:pt x="3382" y="2644"/>
                    </a:lnTo>
                    <a:lnTo>
                      <a:pt x="3368" y="2579"/>
                    </a:lnTo>
                    <a:lnTo>
                      <a:pt x="3361" y="2484"/>
                    </a:lnTo>
                    <a:lnTo>
                      <a:pt x="3340" y="2205"/>
                    </a:lnTo>
                    <a:lnTo>
                      <a:pt x="3333" y="2147"/>
                    </a:lnTo>
                    <a:lnTo>
                      <a:pt x="3328" y="2110"/>
                    </a:lnTo>
                    <a:lnTo>
                      <a:pt x="3319" y="1953"/>
                    </a:lnTo>
                    <a:lnTo>
                      <a:pt x="3317" y="1860"/>
                    </a:lnTo>
                    <a:lnTo>
                      <a:pt x="3315" y="1779"/>
                    </a:lnTo>
                    <a:lnTo>
                      <a:pt x="3326" y="1655"/>
                    </a:lnTo>
                    <a:lnTo>
                      <a:pt x="3346" y="1513"/>
                    </a:lnTo>
                    <a:lnTo>
                      <a:pt x="3354" y="1465"/>
                    </a:lnTo>
                    <a:lnTo>
                      <a:pt x="3361" y="1417"/>
                    </a:lnTo>
                    <a:lnTo>
                      <a:pt x="3379" y="1294"/>
                    </a:lnTo>
                    <a:lnTo>
                      <a:pt x="3400" y="1195"/>
                    </a:lnTo>
                    <a:lnTo>
                      <a:pt x="3414" y="1152"/>
                    </a:lnTo>
                    <a:lnTo>
                      <a:pt x="3423" y="1134"/>
                    </a:lnTo>
                    <a:lnTo>
                      <a:pt x="3430" y="1121"/>
                    </a:lnTo>
                    <a:lnTo>
                      <a:pt x="3447" y="1100"/>
                    </a:lnTo>
                    <a:lnTo>
                      <a:pt x="3489" y="1074"/>
                    </a:lnTo>
                    <a:lnTo>
                      <a:pt x="3541" y="1053"/>
                    </a:lnTo>
                    <a:lnTo>
                      <a:pt x="3626" y="1021"/>
                    </a:lnTo>
                    <a:lnTo>
                      <a:pt x="3797" y="949"/>
                    </a:lnTo>
                    <a:lnTo>
                      <a:pt x="3832" y="933"/>
                    </a:lnTo>
                    <a:lnTo>
                      <a:pt x="3845" y="921"/>
                    </a:lnTo>
                    <a:lnTo>
                      <a:pt x="3861" y="896"/>
                    </a:lnTo>
                    <a:lnTo>
                      <a:pt x="3881" y="868"/>
                    </a:lnTo>
                    <a:lnTo>
                      <a:pt x="3908" y="835"/>
                    </a:lnTo>
                    <a:lnTo>
                      <a:pt x="3935" y="806"/>
                    </a:lnTo>
                    <a:lnTo>
                      <a:pt x="3945" y="789"/>
                    </a:lnTo>
                    <a:lnTo>
                      <a:pt x="3949" y="769"/>
                    </a:lnTo>
                    <a:lnTo>
                      <a:pt x="3951" y="728"/>
                    </a:lnTo>
                    <a:lnTo>
                      <a:pt x="3953" y="678"/>
                    </a:lnTo>
                    <a:lnTo>
                      <a:pt x="3939" y="656"/>
                    </a:lnTo>
                    <a:lnTo>
                      <a:pt x="3928" y="637"/>
                    </a:lnTo>
                    <a:lnTo>
                      <a:pt x="3923" y="622"/>
                    </a:lnTo>
                    <a:lnTo>
                      <a:pt x="3920" y="616"/>
                    </a:lnTo>
                    <a:lnTo>
                      <a:pt x="3911" y="604"/>
                    </a:lnTo>
                    <a:lnTo>
                      <a:pt x="3903" y="598"/>
                    </a:lnTo>
                    <a:lnTo>
                      <a:pt x="3890" y="589"/>
                    </a:lnTo>
                    <a:lnTo>
                      <a:pt x="3871" y="564"/>
                    </a:lnTo>
                    <a:lnTo>
                      <a:pt x="3868" y="553"/>
                    </a:lnTo>
                    <a:lnTo>
                      <a:pt x="3862" y="515"/>
                    </a:lnTo>
                    <a:lnTo>
                      <a:pt x="3857" y="465"/>
                    </a:lnTo>
                    <a:lnTo>
                      <a:pt x="3850" y="390"/>
                    </a:lnTo>
                    <a:lnTo>
                      <a:pt x="3844" y="368"/>
                    </a:lnTo>
                    <a:lnTo>
                      <a:pt x="3841" y="354"/>
                    </a:lnTo>
                    <a:lnTo>
                      <a:pt x="3837" y="305"/>
                    </a:lnTo>
                    <a:lnTo>
                      <a:pt x="3839" y="243"/>
                    </a:lnTo>
                    <a:lnTo>
                      <a:pt x="3846" y="189"/>
                    </a:lnTo>
                    <a:lnTo>
                      <a:pt x="3851" y="170"/>
                    </a:lnTo>
                    <a:lnTo>
                      <a:pt x="3855" y="158"/>
                    </a:lnTo>
                    <a:lnTo>
                      <a:pt x="3873" y="134"/>
                    </a:lnTo>
                    <a:lnTo>
                      <a:pt x="3895" y="113"/>
                    </a:lnTo>
                    <a:lnTo>
                      <a:pt x="3930" y="79"/>
                    </a:lnTo>
                    <a:lnTo>
                      <a:pt x="3959" y="57"/>
                    </a:lnTo>
                    <a:lnTo>
                      <a:pt x="3973" y="48"/>
                    </a:lnTo>
                    <a:lnTo>
                      <a:pt x="3992" y="41"/>
                    </a:lnTo>
                    <a:lnTo>
                      <a:pt x="4002" y="39"/>
                    </a:lnTo>
                    <a:lnTo>
                      <a:pt x="4017" y="38"/>
                    </a:lnTo>
                    <a:lnTo>
                      <a:pt x="4034" y="31"/>
                    </a:lnTo>
                    <a:lnTo>
                      <a:pt x="4073" y="13"/>
                    </a:lnTo>
                    <a:lnTo>
                      <a:pt x="4121" y="1"/>
                    </a:lnTo>
                    <a:lnTo>
                      <a:pt x="4148" y="0"/>
                    </a:lnTo>
                    <a:lnTo>
                      <a:pt x="4159" y="2"/>
                    </a:lnTo>
                    <a:lnTo>
                      <a:pt x="4180" y="7"/>
                    </a:lnTo>
                    <a:lnTo>
                      <a:pt x="4199" y="10"/>
                    </a:lnTo>
                    <a:lnTo>
                      <a:pt x="4257" y="19"/>
                    </a:lnTo>
                    <a:lnTo>
                      <a:pt x="4287" y="28"/>
                    </a:lnTo>
                    <a:lnTo>
                      <a:pt x="4307" y="44"/>
                    </a:lnTo>
                    <a:lnTo>
                      <a:pt x="4383" y="117"/>
                    </a:lnTo>
                    <a:lnTo>
                      <a:pt x="4400" y="138"/>
                    </a:lnTo>
                    <a:lnTo>
                      <a:pt x="4406" y="146"/>
                    </a:lnTo>
                    <a:lnTo>
                      <a:pt x="4409" y="209"/>
                    </a:lnTo>
                    <a:lnTo>
                      <a:pt x="4410" y="308"/>
                    </a:lnTo>
                    <a:lnTo>
                      <a:pt x="4411" y="379"/>
                    </a:lnTo>
                    <a:lnTo>
                      <a:pt x="4421" y="393"/>
                    </a:lnTo>
                    <a:lnTo>
                      <a:pt x="4432" y="409"/>
                    </a:lnTo>
                    <a:lnTo>
                      <a:pt x="4428" y="464"/>
                    </a:lnTo>
                    <a:lnTo>
                      <a:pt x="4423" y="517"/>
                    </a:lnTo>
                    <a:lnTo>
                      <a:pt x="4412" y="560"/>
                    </a:lnTo>
                    <a:lnTo>
                      <a:pt x="4398" y="584"/>
                    </a:lnTo>
                    <a:lnTo>
                      <a:pt x="4387" y="599"/>
                    </a:lnTo>
                    <a:lnTo>
                      <a:pt x="4372" y="620"/>
                    </a:lnTo>
                    <a:lnTo>
                      <a:pt x="4366" y="635"/>
                    </a:lnTo>
                    <a:lnTo>
                      <a:pt x="4365" y="650"/>
                    </a:lnTo>
                    <a:lnTo>
                      <a:pt x="4370" y="676"/>
                    </a:lnTo>
                    <a:lnTo>
                      <a:pt x="4373" y="694"/>
                    </a:lnTo>
                    <a:lnTo>
                      <a:pt x="4383" y="720"/>
                    </a:lnTo>
                    <a:lnTo>
                      <a:pt x="4392" y="735"/>
                    </a:lnTo>
                    <a:lnTo>
                      <a:pt x="4407" y="759"/>
                    </a:lnTo>
                    <a:lnTo>
                      <a:pt x="4445" y="804"/>
                    </a:lnTo>
                    <a:lnTo>
                      <a:pt x="4466" y="821"/>
                    </a:lnTo>
                    <a:lnTo>
                      <a:pt x="4494" y="838"/>
                    </a:lnTo>
                    <a:lnTo>
                      <a:pt x="4605" y="888"/>
                    </a:lnTo>
                    <a:lnTo>
                      <a:pt x="4647" y="901"/>
                    </a:lnTo>
                    <a:lnTo>
                      <a:pt x="4677" y="910"/>
                    </a:lnTo>
                    <a:lnTo>
                      <a:pt x="4709" y="918"/>
                    </a:lnTo>
                    <a:lnTo>
                      <a:pt x="4829" y="952"/>
                    </a:lnTo>
                    <a:lnTo>
                      <a:pt x="4899" y="975"/>
                    </a:lnTo>
                    <a:lnTo>
                      <a:pt x="4918" y="986"/>
                    </a:lnTo>
                    <a:lnTo>
                      <a:pt x="4925" y="994"/>
                    </a:lnTo>
                    <a:lnTo>
                      <a:pt x="4935" y="1004"/>
                    </a:lnTo>
                    <a:lnTo>
                      <a:pt x="4945" y="1024"/>
                    </a:lnTo>
                    <a:lnTo>
                      <a:pt x="4949" y="1042"/>
                    </a:lnTo>
                    <a:lnTo>
                      <a:pt x="4956" y="1074"/>
                    </a:lnTo>
                    <a:lnTo>
                      <a:pt x="4968" y="1157"/>
                    </a:lnTo>
                    <a:lnTo>
                      <a:pt x="4985" y="1349"/>
                    </a:lnTo>
                    <a:lnTo>
                      <a:pt x="4998" y="1561"/>
                    </a:lnTo>
                    <a:lnTo>
                      <a:pt x="5007" y="1710"/>
                    </a:lnTo>
                    <a:lnTo>
                      <a:pt x="5013" y="1897"/>
                    </a:lnTo>
                    <a:lnTo>
                      <a:pt x="5012" y="2031"/>
                    </a:lnTo>
                    <a:lnTo>
                      <a:pt x="5010" y="2168"/>
                    </a:lnTo>
                    <a:lnTo>
                      <a:pt x="5003" y="2300"/>
                    </a:lnTo>
                    <a:lnTo>
                      <a:pt x="4992" y="2374"/>
                    </a:lnTo>
                    <a:lnTo>
                      <a:pt x="4982" y="2430"/>
                    </a:lnTo>
                    <a:lnTo>
                      <a:pt x="4963" y="2518"/>
                    </a:lnTo>
                    <a:lnTo>
                      <a:pt x="4940" y="2590"/>
                    </a:lnTo>
                    <a:lnTo>
                      <a:pt x="4912" y="2648"/>
                    </a:lnTo>
                    <a:lnTo>
                      <a:pt x="4894" y="2675"/>
                    </a:lnTo>
                    <a:lnTo>
                      <a:pt x="4876" y="2701"/>
                    </a:lnTo>
                    <a:lnTo>
                      <a:pt x="4857" y="2732"/>
                    </a:lnTo>
                    <a:lnTo>
                      <a:pt x="4836" y="2763"/>
                    </a:lnTo>
                    <a:lnTo>
                      <a:pt x="4846" y="2855"/>
                    </a:lnTo>
                    <a:lnTo>
                      <a:pt x="4853" y="2934"/>
                    </a:lnTo>
                    <a:lnTo>
                      <a:pt x="4855" y="2985"/>
                    </a:lnTo>
                    <a:lnTo>
                      <a:pt x="4855" y="3025"/>
                    </a:lnTo>
                    <a:lnTo>
                      <a:pt x="4844" y="3025"/>
                    </a:lnTo>
                    <a:lnTo>
                      <a:pt x="4833" y="3026"/>
                    </a:lnTo>
                    <a:lnTo>
                      <a:pt x="4817" y="3028"/>
                    </a:lnTo>
                    <a:lnTo>
                      <a:pt x="4800" y="3032"/>
                    </a:lnTo>
                    <a:lnTo>
                      <a:pt x="4801" y="3099"/>
                    </a:lnTo>
                    <a:lnTo>
                      <a:pt x="4801" y="3191"/>
                    </a:lnTo>
                    <a:lnTo>
                      <a:pt x="4794" y="3347"/>
                    </a:lnTo>
                    <a:lnTo>
                      <a:pt x="4786" y="3402"/>
                    </a:lnTo>
                    <a:lnTo>
                      <a:pt x="4778" y="3459"/>
                    </a:lnTo>
                    <a:lnTo>
                      <a:pt x="4774" y="3510"/>
                    </a:lnTo>
                    <a:lnTo>
                      <a:pt x="4767" y="3597"/>
                    </a:lnTo>
                    <a:lnTo>
                      <a:pt x="4753" y="3747"/>
                    </a:lnTo>
                    <a:lnTo>
                      <a:pt x="4744" y="3850"/>
                    </a:lnTo>
                    <a:lnTo>
                      <a:pt x="4735" y="4093"/>
                    </a:lnTo>
                    <a:lnTo>
                      <a:pt x="4733" y="4314"/>
                    </a:lnTo>
                    <a:lnTo>
                      <a:pt x="4730" y="4708"/>
                    </a:lnTo>
                    <a:lnTo>
                      <a:pt x="4733" y="4944"/>
                    </a:lnTo>
                    <a:lnTo>
                      <a:pt x="4735" y="5117"/>
                    </a:lnTo>
                    <a:lnTo>
                      <a:pt x="4732" y="5147"/>
                    </a:lnTo>
                    <a:lnTo>
                      <a:pt x="4727" y="5154"/>
                    </a:lnTo>
                    <a:lnTo>
                      <a:pt x="4694" y="5168"/>
                    </a:lnTo>
                    <a:lnTo>
                      <a:pt x="4664" y="5177"/>
                    </a:lnTo>
                    <a:lnTo>
                      <a:pt x="4647" y="5182"/>
                    </a:lnTo>
                    <a:lnTo>
                      <a:pt x="4626" y="5193"/>
                    </a:lnTo>
                    <a:lnTo>
                      <a:pt x="4625" y="5210"/>
                    </a:lnTo>
                    <a:lnTo>
                      <a:pt x="4642" y="5241"/>
                    </a:lnTo>
                    <a:lnTo>
                      <a:pt x="4659" y="5264"/>
                    </a:lnTo>
                    <a:lnTo>
                      <a:pt x="4686" y="5303"/>
                    </a:lnTo>
                    <a:lnTo>
                      <a:pt x="4716" y="5361"/>
                    </a:lnTo>
                    <a:lnTo>
                      <a:pt x="4720" y="5382"/>
                    </a:lnTo>
                    <a:lnTo>
                      <a:pt x="4721" y="5396"/>
                    </a:lnTo>
                    <a:lnTo>
                      <a:pt x="4708" y="5418"/>
                    </a:lnTo>
                    <a:lnTo>
                      <a:pt x="4689" y="5433"/>
                    </a:lnTo>
                    <a:lnTo>
                      <a:pt x="4669" y="5448"/>
                    </a:lnTo>
                    <a:lnTo>
                      <a:pt x="4627" y="5463"/>
                    </a:lnTo>
                    <a:lnTo>
                      <a:pt x="4597" y="5469"/>
                    </a:lnTo>
                    <a:lnTo>
                      <a:pt x="4556" y="5472"/>
                    </a:lnTo>
                    <a:lnTo>
                      <a:pt x="4450" y="5473"/>
                    </a:lnTo>
                    <a:lnTo>
                      <a:pt x="4427" y="5470"/>
                    </a:lnTo>
                    <a:close/>
                    <a:moveTo>
                      <a:pt x="4351" y="1336"/>
                    </a:moveTo>
                    <a:lnTo>
                      <a:pt x="4360" y="1296"/>
                    </a:lnTo>
                    <a:lnTo>
                      <a:pt x="4365" y="1263"/>
                    </a:lnTo>
                    <a:lnTo>
                      <a:pt x="4395" y="1071"/>
                    </a:lnTo>
                    <a:lnTo>
                      <a:pt x="4408" y="957"/>
                    </a:lnTo>
                    <a:lnTo>
                      <a:pt x="4400" y="967"/>
                    </a:lnTo>
                    <a:lnTo>
                      <a:pt x="4374" y="1005"/>
                    </a:lnTo>
                    <a:lnTo>
                      <a:pt x="4347" y="1044"/>
                    </a:lnTo>
                    <a:lnTo>
                      <a:pt x="4333" y="1061"/>
                    </a:lnTo>
                    <a:lnTo>
                      <a:pt x="4328" y="1065"/>
                    </a:lnTo>
                    <a:lnTo>
                      <a:pt x="4319" y="1064"/>
                    </a:lnTo>
                    <a:lnTo>
                      <a:pt x="4310" y="1059"/>
                    </a:lnTo>
                    <a:lnTo>
                      <a:pt x="4293" y="1046"/>
                    </a:lnTo>
                    <a:lnTo>
                      <a:pt x="4267" y="1024"/>
                    </a:lnTo>
                    <a:lnTo>
                      <a:pt x="4239" y="997"/>
                    </a:lnTo>
                    <a:lnTo>
                      <a:pt x="4212" y="1028"/>
                    </a:lnTo>
                    <a:lnTo>
                      <a:pt x="4184" y="1058"/>
                    </a:lnTo>
                    <a:lnTo>
                      <a:pt x="4205" y="1088"/>
                    </a:lnTo>
                    <a:lnTo>
                      <a:pt x="4224" y="1117"/>
                    </a:lnTo>
                    <a:lnTo>
                      <a:pt x="4234" y="1136"/>
                    </a:lnTo>
                    <a:lnTo>
                      <a:pt x="4244" y="1159"/>
                    </a:lnTo>
                    <a:lnTo>
                      <a:pt x="4262" y="1199"/>
                    </a:lnTo>
                    <a:lnTo>
                      <a:pt x="4309" y="1301"/>
                    </a:lnTo>
                    <a:lnTo>
                      <a:pt x="4331" y="1361"/>
                    </a:lnTo>
                    <a:lnTo>
                      <a:pt x="4290" y="1640"/>
                    </a:lnTo>
                    <a:lnTo>
                      <a:pt x="4246" y="1903"/>
                    </a:lnTo>
                    <a:lnTo>
                      <a:pt x="4296" y="1630"/>
                    </a:lnTo>
                    <a:lnTo>
                      <a:pt x="4351" y="1336"/>
                    </a:lnTo>
                    <a:close/>
                    <a:moveTo>
                      <a:pt x="4063" y="1301"/>
                    </a:moveTo>
                    <a:lnTo>
                      <a:pt x="4064" y="1279"/>
                    </a:lnTo>
                    <a:lnTo>
                      <a:pt x="4082" y="1195"/>
                    </a:lnTo>
                    <a:lnTo>
                      <a:pt x="4092" y="1151"/>
                    </a:lnTo>
                    <a:lnTo>
                      <a:pt x="4103" y="1110"/>
                    </a:lnTo>
                    <a:lnTo>
                      <a:pt x="4110" y="1082"/>
                    </a:lnTo>
                    <a:lnTo>
                      <a:pt x="4112" y="1067"/>
                    </a:lnTo>
                    <a:lnTo>
                      <a:pt x="4110" y="1053"/>
                    </a:lnTo>
                    <a:lnTo>
                      <a:pt x="4103" y="1044"/>
                    </a:lnTo>
                    <a:lnTo>
                      <a:pt x="4095" y="1030"/>
                    </a:lnTo>
                    <a:lnTo>
                      <a:pt x="4090" y="1018"/>
                    </a:lnTo>
                    <a:lnTo>
                      <a:pt x="4087" y="1010"/>
                    </a:lnTo>
                    <a:lnTo>
                      <a:pt x="4084" y="1008"/>
                    </a:lnTo>
                    <a:lnTo>
                      <a:pt x="4073" y="1018"/>
                    </a:lnTo>
                    <a:lnTo>
                      <a:pt x="4041" y="1052"/>
                    </a:lnTo>
                    <a:lnTo>
                      <a:pt x="4008" y="1087"/>
                    </a:lnTo>
                    <a:lnTo>
                      <a:pt x="3996" y="1095"/>
                    </a:lnTo>
                    <a:lnTo>
                      <a:pt x="3989" y="1090"/>
                    </a:lnTo>
                    <a:lnTo>
                      <a:pt x="3982" y="1075"/>
                    </a:lnTo>
                    <a:lnTo>
                      <a:pt x="3974" y="1060"/>
                    </a:lnTo>
                    <a:lnTo>
                      <a:pt x="3966" y="1051"/>
                    </a:lnTo>
                    <a:lnTo>
                      <a:pt x="3964" y="1052"/>
                    </a:lnTo>
                    <a:lnTo>
                      <a:pt x="3964" y="1055"/>
                    </a:lnTo>
                    <a:lnTo>
                      <a:pt x="3995" y="1165"/>
                    </a:lnTo>
                    <a:lnTo>
                      <a:pt x="4190" y="1786"/>
                    </a:lnTo>
                    <a:lnTo>
                      <a:pt x="4235" y="1918"/>
                    </a:lnTo>
                    <a:lnTo>
                      <a:pt x="4218" y="1854"/>
                    </a:lnTo>
                    <a:lnTo>
                      <a:pt x="4085" y="1392"/>
                    </a:lnTo>
                    <a:lnTo>
                      <a:pt x="4063" y="1301"/>
                    </a:lnTo>
                    <a:close/>
                    <a:moveTo>
                      <a:pt x="4086" y="985"/>
                    </a:moveTo>
                    <a:lnTo>
                      <a:pt x="4095" y="978"/>
                    </a:lnTo>
                    <a:lnTo>
                      <a:pt x="4124" y="962"/>
                    </a:lnTo>
                    <a:lnTo>
                      <a:pt x="4172" y="944"/>
                    </a:lnTo>
                    <a:lnTo>
                      <a:pt x="4183" y="938"/>
                    </a:lnTo>
                    <a:lnTo>
                      <a:pt x="4176" y="933"/>
                    </a:lnTo>
                    <a:lnTo>
                      <a:pt x="4119" y="906"/>
                    </a:lnTo>
                    <a:lnTo>
                      <a:pt x="4068" y="873"/>
                    </a:lnTo>
                    <a:lnTo>
                      <a:pt x="4041" y="848"/>
                    </a:lnTo>
                    <a:lnTo>
                      <a:pt x="3977" y="785"/>
                    </a:lnTo>
                    <a:lnTo>
                      <a:pt x="3957" y="768"/>
                    </a:lnTo>
                    <a:lnTo>
                      <a:pt x="3954" y="773"/>
                    </a:lnTo>
                    <a:lnTo>
                      <a:pt x="3952" y="784"/>
                    </a:lnTo>
                    <a:lnTo>
                      <a:pt x="3947" y="799"/>
                    </a:lnTo>
                    <a:lnTo>
                      <a:pt x="3933" y="818"/>
                    </a:lnTo>
                    <a:lnTo>
                      <a:pt x="3926" y="825"/>
                    </a:lnTo>
                    <a:lnTo>
                      <a:pt x="3918" y="836"/>
                    </a:lnTo>
                    <a:lnTo>
                      <a:pt x="3920" y="863"/>
                    </a:lnTo>
                    <a:lnTo>
                      <a:pt x="3933" y="910"/>
                    </a:lnTo>
                    <a:lnTo>
                      <a:pt x="3943" y="953"/>
                    </a:lnTo>
                    <a:lnTo>
                      <a:pt x="3950" y="982"/>
                    </a:lnTo>
                    <a:lnTo>
                      <a:pt x="3958" y="1007"/>
                    </a:lnTo>
                    <a:lnTo>
                      <a:pt x="3974" y="1044"/>
                    </a:lnTo>
                    <a:lnTo>
                      <a:pt x="3994" y="1086"/>
                    </a:lnTo>
                    <a:lnTo>
                      <a:pt x="4023" y="1054"/>
                    </a:lnTo>
                    <a:lnTo>
                      <a:pt x="4054" y="1023"/>
                    </a:lnTo>
                    <a:lnTo>
                      <a:pt x="4086" y="985"/>
                    </a:lnTo>
                    <a:close/>
                    <a:moveTo>
                      <a:pt x="4363" y="1008"/>
                    </a:moveTo>
                    <a:lnTo>
                      <a:pt x="4393" y="966"/>
                    </a:lnTo>
                    <a:lnTo>
                      <a:pt x="4413" y="913"/>
                    </a:lnTo>
                    <a:lnTo>
                      <a:pt x="4418" y="873"/>
                    </a:lnTo>
                    <a:lnTo>
                      <a:pt x="4423" y="826"/>
                    </a:lnTo>
                    <a:lnTo>
                      <a:pt x="4419" y="790"/>
                    </a:lnTo>
                    <a:lnTo>
                      <a:pt x="4408" y="776"/>
                    </a:lnTo>
                    <a:lnTo>
                      <a:pt x="4395" y="762"/>
                    </a:lnTo>
                    <a:lnTo>
                      <a:pt x="4388" y="757"/>
                    </a:lnTo>
                    <a:lnTo>
                      <a:pt x="4367" y="774"/>
                    </a:lnTo>
                    <a:lnTo>
                      <a:pt x="4305" y="833"/>
                    </a:lnTo>
                    <a:lnTo>
                      <a:pt x="4240" y="894"/>
                    </a:lnTo>
                    <a:lnTo>
                      <a:pt x="4212" y="921"/>
                    </a:lnTo>
                    <a:lnTo>
                      <a:pt x="4200" y="927"/>
                    </a:lnTo>
                    <a:lnTo>
                      <a:pt x="4182" y="925"/>
                    </a:lnTo>
                    <a:lnTo>
                      <a:pt x="4176" y="926"/>
                    </a:lnTo>
                    <a:lnTo>
                      <a:pt x="4177" y="928"/>
                    </a:lnTo>
                    <a:lnTo>
                      <a:pt x="4232" y="982"/>
                    </a:lnTo>
                    <a:lnTo>
                      <a:pt x="4304" y="1044"/>
                    </a:lnTo>
                    <a:lnTo>
                      <a:pt x="4318" y="1054"/>
                    </a:lnTo>
                    <a:lnTo>
                      <a:pt x="4325" y="1056"/>
                    </a:lnTo>
                    <a:lnTo>
                      <a:pt x="4336" y="1044"/>
                    </a:lnTo>
                    <a:lnTo>
                      <a:pt x="4363" y="1008"/>
                    </a:lnTo>
                    <a:close/>
                    <a:moveTo>
                      <a:pt x="5991" y="5236"/>
                    </a:moveTo>
                    <a:lnTo>
                      <a:pt x="5915" y="5223"/>
                    </a:lnTo>
                    <a:lnTo>
                      <a:pt x="5873" y="5211"/>
                    </a:lnTo>
                    <a:lnTo>
                      <a:pt x="5864" y="5203"/>
                    </a:lnTo>
                    <a:lnTo>
                      <a:pt x="5857" y="5190"/>
                    </a:lnTo>
                    <a:lnTo>
                      <a:pt x="5853" y="5180"/>
                    </a:lnTo>
                    <a:lnTo>
                      <a:pt x="5852" y="5166"/>
                    </a:lnTo>
                    <a:lnTo>
                      <a:pt x="5854" y="5154"/>
                    </a:lnTo>
                    <a:lnTo>
                      <a:pt x="5857" y="5142"/>
                    </a:lnTo>
                    <a:lnTo>
                      <a:pt x="5885" y="5108"/>
                    </a:lnTo>
                    <a:lnTo>
                      <a:pt x="5925" y="5067"/>
                    </a:lnTo>
                    <a:lnTo>
                      <a:pt x="5971" y="5019"/>
                    </a:lnTo>
                    <a:lnTo>
                      <a:pt x="6027" y="4949"/>
                    </a:lnTo>
                    <a:lnTo>
                      <a:pt x="6042" y="4922"/>
                    </a:lnTo>
                    <a:lnTo>
                      <a:pt x="6047" y="4911"/>
                    </a:lnTo>
                    <a:lnTo>
                      <a:pt x="6050" y="4887"/>
                    </a:lnTo>
                    <a:lnTo>
                      <a:pt x="6050" y="4865"/>
                    </a:lnTo>
                    <a:lnTo>
                      <a:pt x="6050" y="4831"/>
                    </a:lnTo>
                    <a:lnTo>
                      <a:pt x="6046" y="4822"/>
                    </a:lnTo>
                    <a:lnTo>
                      <a:pt x="6037" y="4819"/>
                    </a:lnTo>
                    <a:lnTo>
                      <a:pt x="6015" y="4818"/>
                    </a:lnTo>
                    <a:lnTo>
                      <a:pt x="5994" y="4817"/>
                    </a:lnTo>
                    <a:lnTo>
                      <a:pt x="5986" y="4814"/>
                    </a:lnTo>
                    <a:lnTo>
                      <a:pt x="5977" y="4745"/>
                    </a:lnTo>
                    <a:lnTo>
                      <a:pt x="5965" y="4592"/>
                    </a:lnTo>
                    <a:lnTo>
                      <a:pt x="5960" y="4527"/>
                    </a:lnTo>
                    <a:lnTo>
                      <a:pt x="5958" y="4506"/>
                    </a:lnTo>
                    <a:lnTo>
                      <a:pt x="5953" y="4465"/>
                    </a:lnTo>
                    <a:lnTo>
                      <a:pt x="5936" y="4254"/>
                    </a:lnTo>
                    <a:lnTo>
                      <a:pt x="5930" y="4181"/>
                    </a:lnTo>
                    <a:lnTo>
                      <a:pt x="5917" y="4102"/>
                    </a:lnTo>
                    <a:lnTo>
                      <a:pt x="5905" y="4030"/>
                    </a:lnTo>
                    <a:lnTo>
                      <a:pt x="5900" y="3985"/>
                    </a:lnTo>
                    <a:lnTo>
                      <a:pt x="5894" y="3939"/>
                    </a:lnTo>
                    <a:lnTo>
                      <a:pt x="5873" y="3850"/>
                    </a:lnTo>
                    <a:lnTo>
                      <a:pt x="5845" y="3766"/>
                    </a:lnTo>
                    <a:lnTo>
                      <a:pt x="5761" y="3511"/>
                    </a:lnTo>
                    <a:lnTo>
                      <a:pt x="5720" y="3400"/>
                    </a:lnTo>
                    <a:lnTo>
                      <a:pt x="5718" y="3413"/>
                    </a:lnTo>
                    <a:lnTo>
                      <a:pt x="5716" y="3465"/>
                    </a:lnTo>
                    <a:lnTo>
                      <a:pt x="5714" y="3527"/>
                    </a:lnTo>
                    <a:lnTo>
                      <a:pt x="5710" y="3568"/>
                    </a:lnTo>
                    <a:lnTo>
                      <a:pt x="5707" y="3603"/>
                    </a:lnTo>
                    <a:lnTo>
                      <a:pt x="5703" y="3642"/>
                    </a:lnTo>
                    <a:lnTo>
                      <a:pt x="5698" y="3694"/>
                    </a:lnTo>
                    <a:lnTo>
                      <a:pt x="5691" y="3778"/>
                    </a:lnTo>
                    <a:lnTo>
                      <a:pt x="5683" y="3871"/>
                    </a:lnTo>
                    <a:lnTo>
                      <a:pt x="5679" y="3963"/>
                    </a:lnTo>
                    <a:lnTo>
                      <a:pt x="5670" y="4240"/>
                    </a:lnTo>
                    <a:lnTo>
                      <a:pt x="5664" y="4437"/>
                    </a:lnTo>
                    <a:lnTo>
                      <a:pt x="5661" y="4549"/>
                    </a:lnTo>
                    <a:lnTo>
                      <a:pt x="5658" y="4592"/>
                    </a:lnTo>
                    <a:lnTo>
                      <a:pt x="5653" y="4603"/>
                    </a:lnTo>
                    <a:lnTo>
                      <a:pt x="5649" y="4608"/>
                    </a:lnTo>
                    <a:lnTo>
                      <a:pt x="5637" y="4616"/>
                    </a:lnTo>
                    <a:lnTo>
                      <a:pt x="5625" y="4643"/>
                    </a:lnTo>
                    <a:lnTo>
                      <a:pt x="5617" y="4679"/>
                    </a:lnTo>
                    <a:lnTo>
                      <a:pt x="5607" y="4725"/>
                    </a:lnTo>
                    <a:lnTo>
                      <a:pt x="5605" y="4745"/>
                    </a:lnTo>
                    <a:lnTo>
                      <a:pt x="5604" y="4755"/>
                    </a:lnTo>
                    <a:lnTo>
                      <a:pt x="5590" y="4768"/>
                    </a:lnTo>
                    <a:lnTo>
                      <a:pt x="5574" y="4775"/>
                    </a:lnTo>
                    <a:lnTo>
                      <a:pt x="5554" y="4784"/>
                    </a:lnTo>
                    <a:lnTo>
                      <a:pt x="5535" y="4793"/>
                    </a:lnTo>
                    <a:lnTo>
                      <a:pt x="5523" y="4798"/>
                    </a:lnTo>
                    <a:lnTo>
                      <a:pt x="5492" y="4801"/>
                    </a:lnTo>
                    <a:lnTo>
                      <a:pt x="5456" y="4801"/>
                    </a:lnTo>
                    <a:lnTo>
                      <a:pt x="5404" y="4801"/>
                    </a:lnTo>
                    <a:lnTo>
                      <a:pt x="5382" y="4797"/>
                    </a:lnTo>
                    <a:lnTo>
                      <a:pt x="5373" y="4794"/>
                    </a:lnTo>
                    <a:lnTo>
                      <a:pt x="5360" y="4796"/>
                    </a:lnTo>
                    <a:lnTo>
                      <a:pt x="5349" y="4800"/>
                    </a:lnTo>
                    <a:lnTo>
                      <a:pt x="5327" y="4812"/>
                    </a:lnTo>
                    <a:lnTo>
                      <a:pt x="5299" y="4833"/>
                    </a:lnTo>
                    <a:lnTo>
                      <a:pt x="5279" y="4847"/>
                    </a:lnTo>
                    <a:lnTo>
                      <a:pt x="5249" y="4866"/>
                    </a:lnTo>
                    <a:lnTo>
                      <a:pt x="5196" y="4881"/>
                    </a:lnTo>
                    <a:lnTo>
                      <a:pt x="5123" y="4889"/>
                    </a:lnTo>
                    <a:lnTo>
                      <a:pt x="5070" y="4896"/>
                    </a:lnTo>
                    <a:lnTo>
                      <a:pt x="5008" y="4892"/>
                    </a:lnTo>
                    <a:lnTo>
                      <a:pt x="4979" y="4881"/>
                    </a:lnTo>
                    <a:lnTo>
                      <a:pt x="4964" y="4875"/>
                    </a:lnTo>
                    <a:lnTo>
                      <a:pt x="4947" y="4846"/>
                    </a:lnTo>
                    <a:lnTo>
                      <a:pt x="4945" y="4826"/>
                    </a:lnTo>
                    <a:lnTo>
                      <a:pt x="4945" y="4814"/>
                    </a:lnTo>
                    <a:lnTo>
                      <a:pt x="4949" y="4801"/>
                    </a:lnTo>
                    <a:lnTo>
                      <a:pt x="4958" y="4794"/>
                    </a:lnTo>
                    <a:lnTo>
                      <a:pt x="4980" y="4779"/>
                    </a:lnTo>
                    <a:lnTo>
                      <a:pt x="5089" y="4725"/>
                    </a:lnTo>
                    <a:lnTo>
                      <a:pt x="5146" y="4698"/>
                    </a:lnTo>
                    <a:lnTo>
                      <a:pt x="5175" y="4685"/>
                    </a:lnTo>
                    <a:lnTo>
                      <a:pt x="5190" y="4676"/>
                    </a:lnTo>
                    <a:lnTo>
                      <a:pt x="5202" y="4663"/>
                    </a:lnTo>
                    <a:lnTo>
                      <a:pt x="5222" y="4636"/>
                    </a:lnTo>
                    <a:lnTo>
                      <a:pt x="5243" y="4606"/>
                    </a:lnTo>
                    <a:lnTo>
                      <a:pt x="5258" y="4586"/>
                    </a:lnTo>
                    <a:lnTo>
                      <a:pt x="5267" y="4572"/>
                    </a:lnTo>
                    <a:lnTo>
                      <a:pt x="5269" y="4565"/>
                    </a:lnTo>
                    <a:lnTo>
                      <a:pt x="5270" y="4554"/>
                    </a:lnTo>
                    <a:lnTo>
                      <a:pt x="5276" y="4527"/>
                    </a:lnTo>
                    <a:lnTo>
                      <a:pt x="5315" y="4355"/>
                    </a:lnTo>
                    <a:lnTo>
                      <a:pt x="5326" y="4296"/>
                    </a:lnTo>
                    <a:lnTo>
                      <a:pt x="5345" y="4158"/>
                    </a:lnTo>
                    <a:lnTo>
                      <a:pt x="5358" y="4037"/>
                    </a:lnTo>
                    <a:lnTo>
                      <a:pt x="5359" y="4002"/>
                    </a:lnTo>
                    <a:lnTo>
                      <a:pt x="5350" y="3864"/>
                    </a:lnTo>
                    <a:lnTo>
                      <a:pt x="5345" y="3813"/>
                    </a:lnTo>
                    <a:lnTo>
                      <a:pt x="5337" y="3759"/>
                    </a:lnTo>
                    <a:lnTo>
                      <a:pt x="5323" y="3662"/>
                    </a:lnTo>
                    <a:lnTo>
                      <a:pt x="5307" y="3549"/>
                    </a:lnTo>
                    <a:lnTo>
                      <a:pt x="5293" y="3445"/>
                    </a:lnTo>
                    <a:lnTo>
                      <a:pt x="5276" y="3326"/>
                    </a:lnTo>
                    <a:lnTo>
                      <a:pt x="5235" y="3088"/>
                    </a:lnTo>
                    <a:lnTo>
                      <a:pt x="5216" y="2995"/>
                    </a:lnTo>
                    <a:lnTo>
                      <a:pt x="5196" y="2897"/>
                    </a:lnTo>
                    <a:lnTo>
                      <a:pt x="5188" y="2781"/>
                    </a:lnTo>
                    <a:lnTo>
                      <a:pt x="5182" y="2689"/>
                    </a:lnTo>
                    <a:lnTo>
                      <a:pt x="5179" y="2531"/>
                    </a:lnTo>
                    <a:lnTo>
                      <a:pt x="5181" y="2502"/>
                    </a:lnTo>
                    <a:lnTo>
                      <a:pt x="5182" y="2497"/>
                    </a:lnTo>
                    <a:lnTo>
                      <a:pt x="5175" y="2486"/>
                    </a:lnTo>
                    <a:lnTo>
                      <a:pt x="5161" y="2475"/>
                    </a:lnTo>
                    <a:lnTo>
                      <a:pt x="5146" y="2464"/>
                    </a:lnTo>
                    <a:lnTo>
                      <a:pt x="5119" y="2434"/>
                    </a:lnTo>
                    <a:lnTo>
                      <a:pt x="5093" y="2397"/>
                    </a:lnTo>
                    <a:lnTo>
                      <a:pt x="5073" y="2358"/>
                    </a:lnTo>
                    <a:lnTo>
                      <a:pt x="5066" y="2339"/>
                    </a:lnTo>
                    <a:lnTo>
                      <a:pt x="5058" y="2311"/>
                    </a:lnTo>
                    <a:lnTo>
                      <a:pt x="5054" y="2098"/>
                    </a:lnTo>
                    <a:lnTo>
                      <a:pt x="5052" y="1985"/>
                    </a:lnTo>
                    <a:lnTo>
                      <a:pt x="5053" y="1797"/>
                    </a:lnTo>
                    <a:lnTo>
                      <a:pt x="5061" y="1643"/>
                    </a:lnTo>
                    <a:lnTo>
                      <a:pt x="5073" y="1501"/>
                    </a:lnTo>
                    <a:lnTo>
                      <a:pt x="5083" y="1430"/>
                    </a:lnTo>
                    <a:lnTo>
                      <a:pt x="5101" y="1304"/>
                    </a:lnTo>
                    <a:lnTo>
                      <a:pt x="5120" y="1220"/>
                    </a:lnTo>
                    <a:lnTo>
                      <a:pt x="5134" y="1193"/>
                    </a:lnTo>
                    <a:lnTo>
                      <a:pt x="5143" y="1185"/>
                    </a:lnTo>
                    <a:lnTo>
                      <a:pt x="5158" y="1172"/>
                    </a:lnTo>
                    <a:lnTo>
                      <a:pt x="5214" y="1134"/>
                    </a:lnTo>
                    <a:lnTo>
                      <a:pt x="5270" y="1100"/>
                    </a:lnTo>
                    <a:lnTo>
                      <a:pt x="5320" y="1070"/>
                    </a:lnTo>
                    <a:lnTo>
                      <a:pt x="5384" y="1017"/>
                    </a:lnTo>
                    <a:lnTo>
                      <a:pt x="5414" y="982"/>
                    </a:lnTo>
                    <a:lnTo>
                      <a:pt x="5431" y="960"/>
                    </a:lnTo>
                    <a:lnTo>
                      <a:pt x="5446" y="925"/>
                    </a:lnTo>
                    <a:lnTo>
                      <a:pt x="5448" y="904"/>
                    </a:lnTo>
                    <a:lnTo>
                      <a:pt x="5446" y="890"/>
                    </a:lnTo>
                    <a:lnTo>
                      <a:pt x="5435" y="861"/>
                    </a:lnTo>
                    <a:lnTo>
                      <a:pt x="5423" y="845"/>
                    </a:lnTo>
                    <a:lnTo>
                      <a:pt x="5411" y="827"/>
                    </a:lnTo>
                    <a:lnTo>
                      <a:pt x="5391" y="786"/>
                    </a:lnTo>
                    <a:lnTo>
                      <a:pt x="5385" y="770"/>
                    </a:lnTo>
                    <a:lnTo>
                      <a:pt x="5383" y="762"/>
                    </a:lnTo>
                    <a:lnTo>
                      <a:pt x="5381" y="757"/>
                    </a:lnTo>
                    <a:lnTo>
                      <a:pt x="5374" y="744"/>
                    </a:lnTo>
                    <a:lnTo>
                      <a:pt x="5360" y="674"/>
                    </a:lnTo>
                    <a:lnTo>
                      <a:pt x="5353" y="620"/>
                    </a:lnTo>
                    <a:lnTo>
                      <a:pt x="5343" y="547"/>
                    </a:lnTo>
                    <a:lnTo>
                      <a:pt x="5337" y="501"/>
                    </a:lnTo>
                    <a:lnTo>
                      <a:pt x="5331" y="464"/>
                    </a:lnTo>
                    <a:lnTo>
                      <a:pt x="5333" y="400"/>
                    </a:lnTo>
                    <a:lnTo>
                      <a:pt x="5338" y="376"/>
                    </a:lnTo>
                    <a:lnTo>
                      <a:pt x="5343" y="362"/>
                    </a:lnTo>
                    <a:lnTo>
                      <a:pt x="5362" y="331"/>
                    </a:lnTo>
                    <a:lnTo>
                      <a:pt x="5387" y="301"/>
                    </a:lnTo>
                    <a:lnTo>
                      <a:pt x="5418" y="276"/>
                    </a:lnTo>
                    <a:lnTo>
                      <a:pt x="5434" y="265"/>
                    </a:lnTo>
                    <a:lnTo>
                      <a:pt x="5456" y="253"/>
                    </a:lnTo>
                    <a:lnTo>
                      <a:pt x="5514" y="242"/>
                    </a:lnTo>
                    <a:lnTo>
                      <a:pt x="5569" y="241"/>
                    </a:lnTo>
                    <a:lnTo>
                      <a:pt x="5643" y="239"/>
                    </a:lnTo>
                    <a:lnTo>
                      <a:pt x="5672" y="252"/>
                    </a:lnTo>
                    <a:lnTo>
                      <a:pt x="5717" y="272"/>
                    </a:lnTo>
                    <a:lnTo>
                      <a:pt x="5756" y="295"/>
                    </a:lnTo>
                    <a:lnTo>
                      <a:pt x="5770" y="309"/>
                    </a:lnTo>
                    <a:lnTo>
                      <a:pt x="5786" y="327"/>
                    </a:lnTo>
                    <a:lnTo>
                      <a:pt x="5808" y="357"/>
                    </a:lnTo>
                    <a:lnTo>
                      <a:pt x="5821" y="388"/>
                    </a:lnTo>
                    <a:lnTo>
                      <a:pt x="5828" y="427"/>
                    </a:lnTo>
                    <a:lnTo>
                      <a:pt x="5830" y="454"/>
                    </a:lnTo>
                    <a:lnTo>
                      <a:pt x="5833" y="498"/>
                    </a:lnTo>
                    <a:lnTo>
                      <a:pt x="5839" y="509"/>
                    </a:lnTo>
                    <a:lnTo>
                      <a:pt x="5841" y="513"/>
                    </a:lnTo>
                    <a:lnTo>
                      <a:pt x="5843" y="534"/>
                    </a:lnTo>
                    <a:lnTo>
                      <a:pt x="5843" y="556"/>
                    </a:lnTo>
                    <a:lnTo>
                      <a:pt x="5841" y="590"/>
                    </a:lnTo>
                    <a:lnTo>
                      <a:pt x="5825" y="649"/>
                    </a:lnTo>
                    <a:lnTo>
                      <a:pt x="5809" y="685"/>
                    </a:lnTo>
                    <a:lnTo>
                      <a:pt x="5790" y="721"/>
                    </a:lnTo>
                    <a:lnTo>
                      <a:pt x="5790" y="757"/>
                    </a:lnTo>
                    <a:lnTo>
                      <a:pt x="5790" y="793"/>
                    </a:lnTo>
                    <a:lnTo>
                      <a:pt x="5829" y="834"/>
                    </a:lnTo>
                    <a:lnTo>
                      <a:pt x="5863" y="870"/>
                    </a:lnTo>
                    <a:lnTo>
                      <a:pt x="5889" y="901"/>
                    </a:lnTo>
                    <a:lnTo>
                      <a:pt x="5912" y="929"/>
                    </a:lnTo>
                    <a:lnTo>
                      <a:pt x="6006" y="958"/>
                    </a:lnTo>
                    <a:lnTo>
                      <a:pt x="6100" y="987"/>
                    </a:lnTo>
                    <a:lnTo>
                      <a:pt x="6187" y="1017"/>
                    </a:lnTo>
                    <a:lnTo>
                      <a:pt x="6217" y="1031"/>
                    </a:lnTo>
                    <a:lnTo>
                      <a:pt x="6238" y="1042"/>
                    </a:lnTo>
                    <a:lnTo>
                      <a:pt x="6263" y="1059"/>
                    </a:lnTo>
                    <a:lnTo>
                      <a:pt x="6270" y="1069"/>
                    </a:lnTo>
                    <a:lnTo>
                      <a:pt x="6282" y="1086"/>
                    </a:lnTo>
                    <a:lnTo>
                      <a:pt x="6290" y="1099"/>
                    </a:lnTo>
                    <a:lnTo>
                      <a:pt x="6300" y="1133"/>
                    </a:lnTo>
                    <a:lnTo>
                      <a:pt x="6332" y="1300"/>
                    </a:lnTo>
                    <a:lnTo>
                      <a:pt x="6341" y="1364"/>
                    </a:lnTo>
                    <a:lnTo>
                      <a:pt x="6370" y="1607"/>
                    </a:lnTo>
                    <a:lnTo>
                      <a:pt x="6379" y="1724"/>
                    </a:lnTo>
                    <a:lnTo>
                      <a:pt x="6381" y="1766"/>
                    </a:lnTo>
                    <a:lnTo>
                      <a:pt x="6384" y="1796"/>
                    </a:lnTo>
                    <a:lnTo>
                      <a:pt x="6389" y="1852"/>
                    </a:lnTo>
                    <a:lnTo>
                      <a:pt x="6385" y="1892"/>
                    </a:lnTo>
                    <a:lnTo>
                      <a:pt x="6382" y="1908"/>
                    </a:lnTo>
                    <a:lnTo>
                      <a:pt x="6376" y="1953"/>
                    </a:lnTo>
                    <a:lnTo>
                      <a:pt x="6370" y="1999"/>
                    </a:lnTo>
                    <a:lnTo>
                      <a:pt x="6363" y="2020"/>
                    </a:lnTo>
                    <a:lnTo>
                      <a:pt x="6290" y="2135"/>
                    </a:lnTo>
                    <a:lnTo>
                      <a:pt x="6204" y="2255"/>
                    </a:lnTo>
                    <a:lnTo>
                      <a:pt x="6194" y="2269"/>
                    </a:lnTo>
                    <a:lnTo>
                      <a:pt x="6196" y="2304"/>
                    </a:lnTo>
                    <a:lnTo>
                      <a:pt x="6201" y="2362"/>
                    </a:lnTo>
                    <a:lnTo>
                      <a:pt x="6217" y="2475"/>
                    </a:lnTo>
                    <a:lnTo>
                      <a:pt x="6229" y="2551"/>
                    </a:lnTo>
                    <a:lnTo>
                      <a:pt x="6237" y="2644"/>
                    </a:lnTo>
                    <a:lnTo>
                      <a:pt x="6240" y="2694"/>
                    </a:lnTo>
                    <a:lnTo>
                      <a:pt x="6244" y="2774"/>
                    </a:lnTo>
                    <a:lnTo>
                      <a:pt x="6252" y="2844"/>
                    </a:lnTo>
                    <a:lnTo>
                      <a:pt x="6259" y="2911"/>
                    </a:lnTo>
                    <a:lnTo>
                      <a:pt x="6246" y="2915"/>
                    </a:lnTo>
                    <a:lnTo>
                      <a:pt x="6236" y="2920"/>
                    </a:lnTo>
                    <a:lnTo>
                      <a:pt x="6226" y="2946"/>
                    </a:lnTo>
                    <a:lnTo>
                      <a:pt x="6222" y="2979"/>
                    </a:lnTo>
                    <a:lnTo>
                      <a:pt x="6219" y="3025"/>
                    </a:lnTo>
                    <a:lnTo>
                      <a:pt x="6225" y="3110"/>
                    </a:lnTo>
                    <a:lnTo>
                      <a:pt x="6236" y="3148"/>
                    </a:lnTo>
                    <a:lnTo>
                      <a:pt x="6243" y="3171"/>
                    </a:lnTo>
                    <a:lnTo>
                      <a:pt x="6248" y="3199"/>
                    </a:lnTo>
                    <a:lnTo>
                      <a:pt x="6282" y="3406"/>
                    </a:lnTo>
                    <a:lnTo>
                      <a:pt x="6312" y="3568"/>
                    </a:lnTo>
                    <a:lnTo>
                      <a:pt x="6324" y="3636"/>
                    </a:lnTo>
                    <a:lnTo>
                      <a:pt x="6336" y="3709"/>
                    </a:lnTo>
                    <a:lnTo>
                      <a:pt x="6348" y="3775"/>
                    </a:lnTo>
                    <a:lnTo>
                      <a:pt x="6359" y="3819"/>
                    </a:lnTo>
                    <a:lnTo>
                      <a:pt x="6374" y="3873"/>
                    </a:lnTo>
                    <a:lnTo>
                      <a:pt x="6383" y="3948"/>
                    </a:lnTo>
                    <a:lnTo>
                      <a:pt x="6383" y="4022"/>
                    </a:lnTo>
                    <a:lnTo>
                      <a:pt x="6383" y="4143"/>
                    </a:lnTo>
                    <a:lnTo>
                      <a:pt x="6380" y="4292"/>
                    </a:lnTo>
                    <a:lnTo>
                      <a:pt x="6378" y="4456"/>
                    </a:lnTo>
                    <a:lnTo>
                      <a:pt x="6376" y="4635"/>
                    </a:lnTo>
                    <a:lnTo>
                      <a:pt x="6375" y="4819"/>
                    </a:lnTo>
                    <a:lnTo>
                      <a:pt x="6386" y="4853"/>
                    </a:lnTo>
                    <a:lnTo>
                      <a:pt x="6392" y="4871"/>
                    </a:lnTo>
                    <a:lnTo>
                      <a:pt x="6399" y="4910"/>
                    </a:lnTo>
                    <a:lnTo>
                      <a:pt x="6402" y="4937"/>
                    </a:lnTo>
                    <a:lnTo>
                      <a:pt x="6404" y="4980"/>
                    </a:lnTo>
                    <a:lnTo>
                      <a:pt x="6403" y="5004"/>
                    </a:lnTo>
                    <a:lnTo>
                      <a:pt x="6399" y="5019"/>
                    </a:lnTo>
                    <a:lnTo>
                      <a:pt x="6379" y="5049"/>
                    </a:lnTo>
                    <a:lnTo>
                      <a:pt x="6361" y="5061"/>
                    </a:lnTo>
                    <a:lnTo>
                      <a:pt x="6346" y="5072"/>
                    </a:lnTo>
                    <a:lnTo>
                      <a:pt x="6335" y="5079"/>
                    </a:lnTo>
                    <a:lnTo>
                      <a:pt x="6326" y="5084"/>
                    </a:lnTo>
                    <a:lnTo>
                      <a:pt x="6313" y="5085"/>
                    </a:lnTo>
                    <a:lnTo>
                      <a:pt x="6304" y="5086"/>
                    </a:lnTo>
                    <a:lnTo>
                      <a:pt x="6290" y="5097"/>
                    </a:lnTo>
                    <a:lnTo>
                      <a:pt x="6277" y="5115"/>
                    </a:lnTo>
                    <a:lnTo>
                      <a:pt x="6256" y="5139"/>
                    </a:lnTo>
                    <a:lnTo>
                      <a:pt x="6218" y="5177"/>
                    </a:lnTo>
                    <a:lnTo>
                      <a:pt x="6202" y="5187"/>
                    </a:lnTo>
                    <a:lnTo>
                      <a:pt x="6187" y="5196"/>
                    </a:lnTo>
                    <a:lnTo>
                      <a:pt x="6127" y="5216"/>
                    </a:lnTo>
                    <a:lnTo>
                      <a:pt x="6089" y="5227"/>
                    </a:lnTo>
                    <a:lnTo>
                      <a:pt x="6063" y="5232"/>
                    </a:lnTo>
                    <a:lnTo>
                      <a:pt x="6011" y="5237"/>
                    </a:lnTo>
                    <a:lnTo>
                      <a:pt x="5991" y="5236"/>
                    </a:lnTo>
                    <a:close/>
                    <a:moveTo>
                      <a:pt x="2940" y="5085"/>
                    </a:moveTo>
                    <a:lnTo>
                      <a:pt x="2923" y="5083"/>
                    </a:lnTo>
                    <a:lnTo>
                      <a:pt x="2881" y="5076"/>
                    </a:lnTo>
                    <a:lnTo>
                      <a:pt x="2851" y="5073"/>
                    </a:lnTo>
                    <a:lnTo>
                      <a:pt x="2818" y="5063"/>
                    </a:lnTo>
                    <a:lnTo>
                      <a:pt x="2801" y="5056"/>
                    </a:lnTo>
                    <a:lnTo>
                      <a:pt x="2770" y="5038"/>
                    </a:lnTo>
                    <a:lnTo>
                      <a:pt x="2735" y="5015"/>
                    </a:lnTo>
                    <a:lnTo>
                      <a:pt x="2708" y="4994"/>
                    </a:lnTo>
                    <a:lnTo>
                      <a:pt x="2672" y="4977"/>
                    </a:lnTo>
                    <a:lnTo>
                      <a:pt x="2639" y="4967"/>
                    </a:lnTo>
                    <a:lnTo>
                      <a:pt x="2602" y="4956"/>
                    </a:lnTo>
                    <a:lnTo>
                      <a:pt x="2558" y="4936"/>
                    </a:lnTo>
                    <a:lnTo>
                      <a:pt x="2546" y="4926"/>
                    </a:lnTo>
                    <a:lnTo>
                      <a:pt x="2539" y="4920"/>
                    </a:lnTo>
                    <a:lnTo>
                      <a:pt x="2535" y="4901"/>
                    </a:lnTo>
                    <a:lnTo>
                      <a:pt x="2535" y="4880"/>
                    </a:lnTo>
                    <a:lnTo>
                      <a:pt x="2534" y="4854"/>
                    </a:lnTo>
                    <a:lnTo>
                      <a:pt x="2542" y="4811"/>
                    </a:lnTo>
                    <a:lnTo>
                      <a:pt x="2551" y="4795"/>
                    </a:lnTo>
                    <a:lnTo>
                      <a:pt x="2557" y="4785"/>
                    </a:lnTo>
                    <a:lnTo>
                      <a:pt x="2558" y="4782"/>
                    </a:lnTo>
                    <a:lnTo>
                      <a:pt x="2556" y="4779"/>
                    </a:lnTo>
                    <a:lnTo>
                      <a:pt x="2544" y="4777"/>
                    </a:lnTo>
                    <a:lnTo>
                      <a:pt x="2530" y="4774"/>
                    </a:lnTo>
                    <a:lnTo>
                      <a:pt x="2522" y="4760"/>
                    </a:lnTo>
                    <a:lnTo>
                      <a:pt x="2524" y="4743"/>
                    </a:lnTo>
                    <a:lnTo>
                      <a:pt x="2526" y="4721"/>
                    </a:lnTo>
                    <a:lnTo>
                      <a:pt x="2522" y="4672"/>
                    </a:lnTo>
                    <a:lnTo>
                      <a:pt x="2515" y="4648"/>
                    </a:lnTo>
                    <a:lnTo>
                      <a:pt x="2511" y="4633"/>
                    </a:lnTo>
                    <a:lnTo>
                      <a:pt x="2510" y="4577"/>
                    </a:lnTo>
                    <a:lnTo>
                      <a:pt x="2511" y="4504"/>
                    </a:lnTo>
                    <a:lnTo>
                      <a:pt x="2512" y="4384"/>
                    </a:lnTo>
                    <a:lnTo>
                      <a:pt x="2507" y="4260"/>
                    </a:lnTo>
                    <a:lnTo>
                      <a:pt x="2504" y="4125"/>
                    </a:lnTo>
                    <a:lnTo>
                      <a:pt x="2501" y="3726"/>
                    </a:lnTo>
                    <a:lnTo>
                      <a:pt x="2504" y="3664"/>
                    </a:lnTo>
                    <a:lnTo>
                      <a:pt x="2504" y="3628"/>
                    </a:lnTo>
                    <a:lnTo>
                      <a:pt x="2502" y="3512"/>
                    </a:lnTo>
                    <a:lnTo>
                      <a:pt x="2498" y="3372"/>
                    </a:lnTo>
                    <a:lnTo>
                      <a:pt x="2490" y="3286"/>
                    </a:lnTo>
                    <a:lnTo>
                      <a:pt x="2482" y="3222"/>
                    </a:lnTo>
                    <a:lnTo>
                      <a:pt x="2479" y="3190"/>
                    </a:lnTo>
                    <a:lnTo>
                      <a:pt x="2475" y="3162"/>
                    </a:lnTo>
                    <a:lnTo>
                      <a:pt x="2461" y="3108"/>
                    </a:lnTo>
                    <a:lnTo>
                      <a:pt x="2449" y="3058"/>
                    </a:lnTo>
                    <a:lnTo>
                      <a:pt x="2446" y="3038"/>
                    </a:lnTo>
                    <a:lnTo>
                      <a:pt x="2445" y="3034"/>
                    </a:lnTo>
                    <a:lnTo>
                      <a:pt x="2443" y="3030"/>
                    </a:lnTo>
                    <a:lnTo>
                      <a:pt x="2441" y="3031"/>
                    </a:lnTo>
                    <a:lnTo>
                      <a:pt x="2442" y="3041"/>
                    </a:lnTo>
                    <a:lnTo>
                      <a:pt x="2441" y="3061"/>
                    </a:lnTo>
                    <a:lnTo>
                      <a:pt x="2436" y="3095"/>
                    </a:lnTo>
                    <a:lnTo>
                      <a:pt x="2420" y="3185"/>
                    </a:lnTo>
                    <a:lnTo>
                      <a:pt x="2414" y="3214"/>
                    </a:lnTo>
                    <a:lnTo>
                      <a:pt x="2411" y="3236"/>
                    </a:lnTo>
                    <a:lnTo>
                      <a:pt x="2408" y="3256"/>
                    </a:lnTo>
                    <a:lnTo>
                      <a:pt x="2387" y="3346"/>
                    </a:lnTo>
                    <a:lnTo>
                      <a:pt x="2339" y="3525"/>
                    </a:lnTo>
                    <a:lnTo>
                      <a:pt x="2317" y="3602"/>
                    </a:lnTo>
                    <a:lnTo>
                      <a:pt x="2307" y="3639"/>
                    </a:lnTo>
                    <a:lnTo>
                      <a:pt x="2295" y="3686"/>
                    </a:lnTo>
                    <a:lnTo>
                      <a:pt x="2264" y="3799"/>
                    </a:lnTo>
                    <a:lnTo>
                      <a:pt x="2209" y="3998"/>
                    </a:lnTo>
                    <a:lnTo>
                      <a:pt x="2204" y="4024"/>
                    </a:lnTo>
                    <a:lnTo>
                      <a:pt x="2180" y="4163"/>
                    </a:lnTo>
                    <a:lnTo>
                      <a:pt x="2171" y="4247"/>
                    </a:lnTo>
                    <a:lnTo>
                      <a:pt x="2166" y="4304"/>
                    </a:lnTo>
                    <a:lnTo>
                      <a:pt x="2160" y="4351"/>
                    </a:lnTo>
                    <a:lnTo>
                      <a:pt x="2157" y="4406"/>
                    </a:lnTo>
                    <a:lnTo>
                      <a:pt x="2156" y="4489"/>
                    </a:lnTo>
                    <a:lnTo>
                      <a:pt x="2155" y="4585"/>
                    </a:lnTo>
                    <a:lnTo>
                      <a:pt x="2152" y="4682"/>
                    </a:lnTo>
                    <a:lnTo>
                      <a:pt x="2151" y="4740"/>
                    </a:lnTo>
                    <a:lnTo>
                      <a:pt x="2148" y="4782"/>
                    </a:lnTo>
                    <a:lnTo>
                      <a:pt x="2144" y="4785"/>
                    </a:lnTo>
                    <a:lnTo>
                      <a:pt x="2140" y="4788"/>
                    </a:lnTo>
                    <a:lnTo>
                      <a:pt x="2137" y="4810"/>
                    </a:lnTo>
                    <a:lnTo>
                      <a:pt x="2137" y="4837"/>
                    </a:lnTo>
                    <a:lnTo>
                      <a:pt x="2137" y="4877"/>
                    </a:lnTo>
                    <a:lnTo>
                      <a:pt x="2134" y="4892"/>
                    </a:lnTo>
                    <a:lnTo>
                      <a:pt x="2127" y="4901"/>
                    </a:lnTo>
                    <a:lnTo>
                      <a:pt x="2115" y="4914"/>
                    </a:lnTo>
                    <a:lnTo>
                      <a:pt x="2098" y="4932"/>
                    </a:lnTo>
                    <a:lnTo>
                      <a:pt x="2075" y="4957"/>
                    </a:lnTo>
                    <a:lnTo>
                      <a:pt x="2049" y="4985"/>
                    </a:lnTo>
                    <a:lnTo>
                      <a:pt x="2031" y="4984"/>
                    </a:lnTo>
                    <a:lnTo>
                      <a:pt x="2020" y="4984"/>
                    </a:lnTo>
                    <a:lnTo>
                      <a:pt x="2003" y="4992"/>
                    </a:lnTo>
                    <a:lnTo>
                      <a:pt x="1990" y="5004"/>
                    </a:lnTo>
                    <a:lnTo>
                      <a:pt x="1965" y="5027"/>
                    </a:lnTo>
                    <a:lnTo>
                      <a:pt x="1919" y="5058"/>
                    </a:lnTo>
                    <a:lnTo>
                      <a:pt x="1902" y="5063"/>
                    </a:lnTo>
                    <a:lnTo>
                      <a:pt x="1883" y="5065"/>
                    </a:lnTo>
                    <a:lnTo>
                      <a:pt x="1822" y="5062"/>
                    </a:lnTo>
                    <a:lnTo>
                      <a:pt x="1781" y="5058"/>
                    </a:lnTo>
                    <a:lnTo>
                      <a:pt x="1750" y="5053"/>
                    </a:lnTo>
                    <a:lnTo>
                      <a:pt x="1726" y="5051"/>
                    </a:lnTo>
                    <a:lnTo>
                      <a:pt x="1706" y="5048"/>
                    </a:lnTo>
                    <a:lnTo>
                      <a:pt x="1683" y="5035"/>
                    </a:lnTo>
                    <a:lnTo>
                      <a:pt x="1675" y="5020"/>
                    </a:lnTo>
                    <a:lnTo>
                      <a:pt x="1670" y="5011"/>
                    </a:lnTo>
                    <a:lnTo>
                      <a:pt x="1668" y="4993"/>
                    </a:lnTo>
                    <a:lnTo>
                      <a:pt x="1668" y="4983"/>
                    </a:lnTo>
                    <a:lnTo>
                      <a:pt x="1670" y="4968"/>
                    </a:lnTo>
                    <a:lnTo>
                      <a:pt x="1686" y="4939"/>
                    </a:lnTo>
                    <a:lnTo>
                      <a:pt x="1702" y="4917"/>
                    </a:lnTo>
                    <a:lnTo>
                      <a:pt x="1721" y="4894"/>
                    </a:lnTo>
                    <a:lnTo>
                      <a:pt x="1737" y="4874"/>
                    </a:lnTo>
                    <a:lnTo>
                      <a:pt x="1757" y="4851"/>
                    </a:lnTo>
                    <a:lnTo>
                      <a:pt x="1783" y="4819"/>
                    </a:lnTo>
                    <a:lnTo>
                      <a:pt x="1803" y="4793"/>
                    </a:lnTo>
                    <a:lnTo>
                      <a:pt x="1830" y="4749"/>
                    </a:lnTo>
                    <a:lnTo>
                      <a:pt x="1830" y="4740"/>
                    </a:lnTo>
                    <a:lnTo>
                      <a:pt x="1825" y="4737"/>
                    </a:lnTo>
                    <a:lnTo>
                      <a:pt x="1810" y="4733"/>
                    </a:lnTo>
                    <a:lnTo>
                      <a:pt x="1794" y="4729"/>
                    </a:lnTo>
                    <a:lnTo>
                      <a:pt x="1789" y="4727"/>
                    </a:lnTo>
                    <a:lnTo>
                      <a:pt x="1789" y="4715"/>
                    </a:lnTo>
                    <a:lnTo>
                      <a:pt x="1792" y="4681"/>
                    </a:lnTo>
                    <a:lnTo>
                      <a:pt x="1796" y="4611"/>
                    </a:lnTo>
                    <a:lnTo>
                      <a:pt x="1798" y="4349"/>
                    </a:lnTo>
                    <a:lnTo>
                      <a:pt x="1794" y="4258"/>
                    </a:lnTo>
                    <a:lnTo>
                      <a:pt x="1791" y="4178"/>
                    </a:lnTo>
                    <a:lnTo>
                      <a:pt x="1789" y="4065"/>
                    </a:lnTo>
                    <a:lnTo>
                      <a:pt x="1787" y="3984"/>
                    </a:lnTo>
                    <a:lnTo>
                      <a:pt x="1793" y="3871"/>
                    </a:lnTo>
                    <a:lnTo>
                      <a:pt x="1804" y="3757"/>
                    </a:lnTo>
                    <a:lnTo>
                      <a:pt x="1814" y="3655"/>
                    </a:lnTo>
                    <a:lnTo>
                      <a:pt x="1825" y="3492"/>
                    </a:lnTo>
                    <a:lnTo>
                      <a:pt x="1827" y="3388"/>
                    </a:lnTo>
                    <a:lnTo>
                      <a:pt x="1831" y="3238"/>
                    </a:lnTo>
                    <a:lnTo>
                      <a:pt x="1838" y="3131"/>
                    </a:lnTo>
                    <a:lnTo>
                      <a:pt x="1839" y="3109"/>
                    </a:lnTo>
                    <a:lnTo>
                      <a:pt x="1828" y="3105"/>
                    </a:lnTo>
                    <a:lnTo>
                      <a:pt x="1813" y="3096"/>
                    </a:lnTo>
                    <a:lnTo>
                      <a:pt x="1788" y="3077"/>
                    </a:lnTo>
                    <a:lnTo>
                      <a:pt x="1765" y="3058"/>
                    </a:lnTo>
                    <a:lnTo>
                      <a:pt x="1739" y="3017"/>
                    </a:lnTo>
                    <a:lnTo>
                      <a:pt x="1734" y="2989"/>
                    </a:lnTo>
                    <a:lnTo>
                      <a:pt x="1731" y="2961"/>
                    </a:lnTo>
                    <a:lnTo>
                      <a:pt x="1731" y="2868"/>
                    </a:lnTo>
                    <a:lnTo>
                      <a:pt x="1733" y="2826"/>
                    </a:lnTo>
                    <a:lnTo>
                      <a:pt x="1735" y="2795"/>
                    </a:lnTo>
                    <a:lnTo>
                      <a:pt x="1721" y="2792"/>
                    </a:lnTo>
                    <a:lnTo>
                      <a:pt x="1707" y="2789"/>
                    </a:lnTo>
                    <a:lnTo>
                      <a:pt x="1695" y="2784"/>
                    </a:lnTo>
                    <a:lnTo>
                      <a:pt x="1681" y="2778"/>
                    </a:lnTo>
                    <a:lnTo>
                      <a:pt x="1681" y="2592"/>
                    </a:lnTo>
                    <a:lnTo>
                      <a:pt x="1681" y="2401"/>
                    </a:lnTo>
                    <a:lnTo>
                      <a:pt x="1679" y="2198"/>
                    </a:lnTo>
                    <a:lnTo>
                      <a:pt x="1678" y="2050"/>
                    </a:lnTo>
                    <a:lnTo>
                      <a:pt x="1684" y="1789"/>
                    </a:lnTo>
                    <a:lnTo>
                      <a:pt x="1689" y="1690"/>
                    </a:lnTo>
                    <a:lnTo>
                      <a:pt x="1691" y="1643"/>
                    </a:lnTo>
                    <a:lnTo>
                      <a:pt x="1693" y="1598"/>
                    </a:lnTo>
                    <a:lnTo>
                      <a:pt x="1701" y="1473"/>
                    </a:lnTo>
                    <a:lnTo>
                      <a:pt x="1712" y="1374"/>
                    </a:lnTo>
                    <a:lnTo>
                      <a:pt x="1720" y="1311"/>
                    </a:lnTo>
                    <a:lnTo>
                      <a:pt x="1727" y="1252"/>
                    </a:lnTo>
                    <a:lnTo>
                      <a:pt x="1742" y="1144"/>
                    </a:lnTo>
                    <a:lnTo>
                      <a:pt x="1748" y="1117"/>
                    </a:lnTo>
                    <a:lnTo>
                      <a:pt x="1759" y="1105"/>
                    </a:lnTo>
                    <a:lnTo>
                      <a:pt x="1851" y="1051"/>
                    </a:lnTo>
                    <a:lnTo>
                      <a:pt x="1944" y="1001"/>
                    </a:lnTo>
                    <a:lnTo>
                      <a:pt x="2016" y="963"/>
                    </a:lnTo>
                    <a:lnTo>
                      <a:pt x="2103" y="914"/>
                    </a:lnTo>
                    <a:lnTo>
                      <a:pt x="2148" y="886"/>
                    </a:lnTo>
                    <a:lnTo>
                      <a:pt x="2244" y="825"/>
                    </a:lnTo>
                    <a:lnTo>
                      <a:pt x="2254" y="815"/>
                    </a:lnTo>
                    <a:lnTo>
                      <a:pt x="2259" y="803"/>
                    </a:lnTo>
                    <a:lnTo>
                      <a:pt x="2264" y="776"/>
                    </a:lnTo>
                    <a:lnTo>
                      <a:pt x="2266" y="756"/>
                    </a:lnTo>
                    <a:lnTo>
                      <a:pt x="2266" y="735"/>
                    </a:lnTo>
                    <a:lnTo>
                      <a:pt x="2264" y="728"/>
                    </a:lnTo>
                    <a:lnTo>
                      <a:pt x="2259" y="715"/>
                    </a:lnTo>
                    <a:lnTo>
                      <a:pt x="2246" y="698"/>
                    </a:lnTo>
                    <a:lnTo>
                      <a:pt x="2239" y="696"/>
                    </a:lnTo>
                    <a:lnTo>
                      <a:pt x="2231" y="692"/>
                    </a:lnTo>
                    <a:lnTo>
                      <a:pt x="2216" y="674"/>
                    </a:lnTo>
                    <a:lnTo>
                      <a:pt x="2207" y="662"/>
                    </a:lnTo>
                    <a:lnTo>
                      <a:pt x="2195" y="636"/>
                    </a:lnTo>
                    <a:lnTo>
                      <a:pt x="2190" y="617"/>
                    </a:lnTo>
                    <a:lnTo>
                      <a:pt x="2181" y="582"/>
                    </a:lnTo>
                    <a:lnTo>
                      <a:pt x="2177" y="523"/>
                    </a:lnTo>
                    <a:lnTo>
                      <a:pt x="2181" y="507"/>
                    </a:lnTo>
                    <a:lnTo>
                      <a:pt x="2185" y="501"/>
                    </a:lnTo>
                    <a:lnTo>
                      <a:pt x="2191" y="457"/>
                    </a:lnTo>
                    <a:lnTo>
                      <a:pt x="2193" y="396"/>
                    </a:lnTo>
                    <a:lnTo>
                      <a:pt x="2196" y="334"/>
                    </a:lnTo>
                    <a:lnTo>
                      <a:pt x="2209" y="282"/>
                    </a:lnTo>
                    <a:lnTo>
                      <a:pt x="2225" y="254"/>
                    </a:lnTo>
                    <a:lnTo>
                      <a:pt x="2237" y="239"/>
                    </a:lnTo>
                    <a:lnTo>
                      <a:pt x="2253" y="221"/>
                    </a:lnTo>
                    <a:lnTo>
                      <a:pt x="2293" y="191"/>
                    </a:lnTo>
                    <a:lnTo>
                      <a:pt x="2306" y="185"/>
                    </a:lnTo>
                    <a:lnTo>
                      <a:pt x="2320" y="181"/>
                    </a:lnTo>
                    <a:lnTo>
                      <a:pt x="2347" y="171"/>
                    </a:lnTo>
                    <a:lnTo>
                      <a:pt x="2381" y="158"/>
                    </a:lnTo>
                    <a:lnTo>
                      <a:pt x="2439" y="160"/>
                    </a:lnTo>
                    <a:lnTo>
                      <a:pt x="2476" y="162"/>
                    </a:lnTo>
                    <a:lnTo>
                      <a:pt x="2533" y="170"/>
                    </a:lnTo>
                    <a:lnTo>
                      <a:pt x="2575" y="186"/>
                    </a:lnTo>
                    <a:lnTo>
                      <a:pt x="2615" y="216"/>
                    </a:lnTo>
                    <a:lnTo>
                      <a:pt x="2636" y="236"/>
                    </a:lnTo>
                    <a:lnTo>
                      <a:pt x="2667" y="269"/>
                    </a:lnTo>
                    <a:lnTo>
                      <a:pt x="2688" y="305"/>
                    </a:lnTo>
                    <a:lnTo>
                      <a:pt x="2692" y="331"/>
                    </a:lnTo>
                    <a:lnTo>
                      <a:pt x="2694" y="346"/>
                    </a:lnTo>
                    <a:lnTo>
                      <a:pt x="2692" y="382"/>
                    </a:lnTo>
                    <a:lnTo>
                      <a:pt x="2688" y="426"/>
                    </a:lnTo>
                    <a:lnTo>
                      <a:pt x="2686" y="456"/>
                    </a:lnTo>
                    <a:lnTo>
                      <a:pt x="2687" y="479"/>
                    </a:lnTo>
                    <a:lnTo>
                      <a:pt x="2691" y="487"/>
                    </a:lnTo>
                    <a:lnTo>
                      <a:pt x="2697" y="495"/>
                    </a:lnTo>
                    <a:lnTo>
                      <a:pt x="2698" y="519"/>
                    </a:lnTo>
                    <a:lnTo>
                      <a:pt x="2697" y="550"/>
                    </a:lnTo>
                    <a:lnTo>
                      <a:pt x="2694" y="604"/>
                    </a:lnTo>
                    <a:lnTo>
                      <a:pt x="2680" y="654"/>
                    </a:lnTo>
                    <a:lnTo>
                      <a:pt x="2668" y="670"/>
                    </a:lnTo>
                    <a:lnTo>
                      <a:pt x="2662" y="672"/>
                    </a:lnTo>
                    <a:lnTo>
                      <a:pt x="2655" y="673"/>
                    </a:lnTo>
                    <a:lnTo>
                      <a:pt x="2646" y="693"/>
                    </a:lnTo>
                    <a:lnTo>
                      <a:pt x="2643" y="717"/>
                    </a:lnTo>
                    <a:lnTo>
                      <a:pt x="2639" y="749"/>
                    </a:lnTo>
                    <a:lnTo>
                      <a:pt x="2637" y="800"/>
                    </a:lnTo>
                    <a:lnTo>
                      <a:pt x="2639" y="813"/>
                    </a:lnTo>
                    <a:lnTo>
                      <a:pt x="2644" y="824"/>
                    </a:lnTo>
                    <a:lnTo>
                      <a:pt x="2682" y="860"/>
                    </a:lnTo>
                    <a:lnTo>
                      <a:pt x="2711" y="883"/>
                    </a:lnTo>
                    <a:lnTo>
                      <a:pt x="2726" y="895"/>
                    </a:lnTo>
                    <a:lnTo>
                      <a:pt x="2790" y="923"/>
                    </a:lnTo>
                    <a:lnTo>
                      <a:pt x="2867" y="951"/>
                    </a:lnTo>
                    <a:lnTo>
                      <a:pt x="2984" y="996"/>
                    </a:lnTo>
                    <a:lnTo>
                      <a:pt x="3066" y="1031"/>
                    </a:lnTo>
                    <a:lnTo>
                      <a:pt x="3104" y="1049"/>
                    </a:lnTo>
                    <a:lnTo>
                      <a:pt x="3136" y="1067"/>
                    </a:lnTo>
                    <a:lnTo>
                      <a:pt x="3142" y="1074"/>
                    </a:lnTo>
                    <a:lnTo>
                      <a:pt x="3153" y="1103"/>
                    </a:lnTo>
                    <a:lnTo>
                      <a:pt x="3191" y="1236"/>
                    </a:lnTo>
                    <a:lnTo>
                      <a:pt x="3197" y="1271"/>
                    </a:lnTo>
                    <a:lnTo>
                      <a:pt x="3204" y="1315"/>
                    </a:lnTo>
                    <a:lnTo>
                      <a:pt x="3214" y="1389"/>
                    </a:lnTo>
                    <a:lnTo>
                      <a:pt x="3217" y="1410"/>
                    </a:lnTo>
                    <a:lnTo>
                      <a:pt x="3219" y="1427"/>
                    </a:lnTo>
                    <a:lnTo>
                      <a:pt x="3222" y="1447"/>
                    </a:lnTo>
                    <a:lnTo>
                      <a:pt x="3226" y="1478"/>
                    </a:lnTo>
                    <a:lnTo>
                      <a:pt x="3231" y="1512"/>
                    </a:lnTo>
                    <a:lnTo>
                      <a:pt x="3235" y="1540"/>
                    </a:lnTo>
                    <a:lnTo>
                      <a:pt x="3242" y="1607"/>
                    </a:lnTo>
                    <a:lnTo>
                      <a:pt x="3256" y="1883"/>
                    </a:lnTo>
                    <a:lnTo>
                      <a:pt x="3261" y="2067"/>
                    </a:lnTo>
                    <a:lnTo>
                      <a:pt x="3267" y="2254"/>
                    </a:lnTo>
                    <a:lnTo>
                      <a:pt x="3270" y="2396"/>
                    </a:lnTo>
                    <a:lnTo>
                      <a:pt x="3273" y="2520"/>
                    </a:lnTo>
                    <a:lnTo>
                      <a:pt x="3276" y="2649"/>
                    </a:lnTo>
                    <a:lnTo>
                      <a:pt x="3279" y="2779"/>
                    </a:lnTo>
                    <a:lnTo>
                      <a:pt x="3268" y="2784"/>
                    </a:lnTo>
                    <a:lnTo>
                      <a:pt x="3256" y="2786"/>
                    </a:lnTo>
                    <a:lnTo>
                      <a:pt x="3237" y="2786"/>
                    </a:lnTo>
                    <a:lnTo>
                      <a:pt x="3227" y="2785"/>
                    </a:lnTo>
                    <a:lnTo>
                      <a:pt x="3216" y="2787"/>
                    </a:lnTo>
                    <a:lnTo>
                      <a:pt x="3214" y="2790"/>
                    </a:lnTo>
                    <a:lnTo>
                      <a:pt x="3212" y="2803"/>
                    </a:lnTo>
                    <a:lnTo>
                      <a:pt x="3210" y="2835"/>
                    </a:lnTo>
                    <a:lnTo>
                      <a:pt x="3206" y="2871"/>
                    </a:lnTo>
                    <a:lnTo>
                      <a:pt x="3200" y="2893"/>
                    </a:lnTo>
                    <a:lnTo>
                      <a:pt x="3193" y="2915"/>
                    </a:lnTo>
                    <a:lnTo>
                      <a:pt x="3185" y="2946"/>
                    </a:lnTo>
                    <a:lnTo>
                      <a:pt x="3178" y="2986"/>
                    </a:lnTo>
                    <a:lnTo>
                      <a:pt x="3162" y="3026"/>
                    </a:lnTo>
                    <a:lnTo>
                      <a:pt x="3144" y="3049"/>
                    </a:lnTo>
                    <a:lnTo>
                      <a:pt x="3119" y="3080"/>
                    </a:lnTo>
                    <a:lnTo>
                      <a:pt x="3079" y="3115"/>
                    </a:lnTo>
                    <a:lnTo>
                      <a:pt x="3047" y="3135"/>
                    </a:lnTo>
                    <a:lnTo>
                      <a:pt x="3015" y="3156"/>
                    </a:lnTo>
                    <a:lnTo>
                      <a:pt x="3003" y="3165"/>
                    </a:lnTo>
                    <a:lnTo>
                      <a:pt x="3001" y="3189"/>
                    </a:lnTo>
                    <a:lnTo>
                      <a:pt x="3004" y="3267"/>
                    </a:lnTo>
                    <a:lnTo>
                      <a:pt x="3007" y="3383"/>
                    </a:lnTo>
                    <a:lnTo>
                      <a:pt x="3000" y="3699"/>
                    </a:lnTo>
                    <a:lnTo>
                      <a:pt x="2995" y="3782"/>
                    </a:lnTo>
                    <a:lnTo>
                      <a:pt x="2989" y="3824"/>
                    </a:lnTo>
                    <a:lnTo>
                      <a:pt x="2984" y="3865"/>
                    </a:lnTo>
                    <a:lnTo>
                      <a:pt x="2973" y="3952"/>
                    </a:lnTo>
                    <a:lnTo>
                      <a:pt x="2962" y="4016"/>
                    </a:lnTo>
                    <a:lnTo>
                      <a:pt x="2955" y="4054"/>
                    </a:lnTo>
                    <a:lnTo>
                      <a:pt x="2949" y="4088"/>
                    </a:lnTo>
                    <a:lnTo>
                      <a:pt x="2943" y="4120"/>
                    </a:lnTo>
                    <a:lnTo>
                      <a:pt x="2939" y="4149"/>
                    </a:lnTo>
                    <a:lnTo>
                      <a:pt x="2933" y="4178"/>
                    </a:lnTo>
                    <a:lnTo>
                      <a:pt x="2930" y="4208"/>
                    </a:lnTo>
                    <a:lnTo>
                      <a:pt x="2923" y="4276"/>
                    </a:lnTo>
                    <a:lnTo>
                      <a:pt x="2910" y="4372"/>
                    </a:lnTo>
                    <a:lnTo>
                      <a:pt x="2902" y="4469"/>
                    </a:lnTo>
                    <a:lnTo>
                      <a:pt x="2895" y="4647"/>
                    </a:lnTo>
                    <a:lnTo>
                      <a:pt x="2893" y="4738"/>
                    </a:lnTo>
                    <a:lnTo>
                      <a:pt x="2877" y="4742"/>
                    </a:lnTo>
                    <a:lnTo>
                      <a:pt x="2864" y="4746"/>
                    </a:lnTo>
                    <a:lnTo>
                      <a:pt x="2860" y="4752"/>
                    </a:lnTo>
                    <a:lnTo>
                      <a:pt x="2863" y="4759"/>
                    </a:lnTo>
                    <a:lnTo>
                      <a:pt x="2872" y="4773"/>
                    </a:lnTo>
                    <a:lnTo>
                      <a:pt x="2903" y="4807"/>
                    </a:lnTo>
                    <a:lnTo>
                      <a:pt x="2976" y="4869"/>
                    </a:lnTo>
                    <a:lnTo>
                      <a:pt x="3042" y="4916"/>
                    </a:lnTo>
                    <a:lnTo>
                      <a:pt x="3076" y="4939"/>
                    </a:lnTo>
                    <a:lnTo>
                      <a:pt x="3121" y="4976"/>
                    </a:lnTo>
                    <a:lnTo>
                      <a:pt x="3131" y="4987"/>
                    </a:lnTo>
                    <a:lnTo>
                      <a:pt x="3137" y="4997"/>
                    </a:lnTo>
                    <a:lnTo>
                      <a:pt x="3139" y="5015"/>
                    </a:lnTo>
                    <a:lnTo>
                      <a:pt x="3141" y="5027"/>
                    </a:lnTo>
                    <a:lnTo>
                      <a:pt x="3136" y="5039"/>
                    </a:lnTo>
                    <a:lnTo>
                      <a:pt x="3130" y="5045"/>
                    </a:lnTo>
                    <a:lnTo>
                      <a:pt x="3116" y="5056"/>
                    </a:lnTo>
                    <a:lnTo>
                      <a:pt x="3064" y="5075"/>
                    </a:lnTo>
                    <a:lnTo>
                      <a:pt x="3039" y="5081"/>
                    </a:lnTo>
                    <a:lnTo>
                      <a:pt x="2984" y="5086"/>
                    </a:lnTo>
                    <a:lnTo>
                      <a:pt x="2940" y="5085"/>
                    </a:lnTo>
                    <a:close/>
                    <a:moveTo>
                      <a:pt x="7734" y="4936"/>
                    </a:moveTo>
                    <a:lnTo>
                      <a:pt x="7714" y="4931"/>
                    </a:lnTo>
                    <a:lnTo>
                      <a:pt x="7686" y="4926"/>
                    </a:lnTo>
                    <a:lnTo>
                      <a:pt x="7664" y="4927"/>
                    </a:lnTo>
                    <a:lnTo>
                      <a:pt x="7634" y="4927"/>
                    </a:lnTo>
                    <a:lnTo>
                      <a:pt x="7623" y="4925"/>
                    </a:lnTo>
                    <a:lnTo>
                      <a:pt x="7619" y="4917"/>
                    </a:lnTo>
                    <a:lnTo>
                      <a:pt x="7615" y="4902"/>
                    </a:lnTo>
                    <a:lnTo>
                      <a:pt x="7609" y="4852"/>
                    </a:lnTo>
                    <a:lnTo>
                      <a:pt x="7603" y="4837"/>
                    </a:lnTo>
                    <a:lnTo>
                      <a:pt x="7601" y="4825"/>
                    </a:lnTo>
                    <a:lnTo>
                      <a:pt x="7600" y="4790"/>
                    </a:lnTo>
                    <a:lnTo>
                      <a:pt x="7600" y="4748"/>
                    </a:lnTo>
                    <a:lnTo>
                      <a:pt x="7588" y="4748"/>
                    </a:lnTo>
                    <a:lnTo>
                      <a:pt x="7581" y="4746"/>
                    </a:lnTo>
                    <a:lnTo>
                      <a:pt x="7572" y="4742"/>
                    </a:lnTo>
                    <a:lnTo>
                      <a:pt x="7564" y="4719"/>
                    </a:lnTo>
                    <a:lnTo>
                      <a:pt x="7563" y="4685"/>
                    </a:lnTo>
                    <a:lnTo>
                      <a:pt x="7562" y="4660"/>
                    </a:lnTo>
                    <a:lnTo>
                      <a:pt x="7556" y="4626"/>
                    </a:lnTo>
                    <a:lnTo>
                      <a:pt x="7550" y="4607"/>
                    </a:lnTo>
                    <a:lnTo>
                      <a:pt x="7542" y="4580"/>
                    </a:lnTo>
                    <a:lnTo>
                      <a:pt x="7541" y="4545"/>
                    </a:lnTo>
                    <a:lnTo>
                      <a:pt x="7546" y="4529"/>
                    </a:lnTo>
                    <a:lnTo>
                      <a:pt x="7553" y="4514"/>
                    </a:lnTo>
                    <a:lnTo>
                      <a:pt x="7556" y="4500"/>
                    </a:lnTo>
                    <a:lnTo>
                      <a:pt x="7557" y="4491"/>
                    </a:lnTo>
                    <a:lnTo>
                      <a:pt x="7547" y="4475"/>
                    </a:lnTo>
                    <a:lnTo>
                      <a:pt x="7531" y="4458"/>
                    </a:lnTo>
                    <a:lnTo>
                      <a:pt x="7505" y="4430"/>
                    </a:lnTo>
                    <a:lnTo>
                      <a:pt x="7507" y="4372"/>
                    </a:lnTo>
                    <a:lnTo>
                      <a:pt x="7509" y="4322"/>
                    </a:lnTo>
                    <a:lnTo>
                      <a:pt x="7512" y="4293"/>
                    </a:lnTo>
                    <a:lnTo>
                      <a:pt x="7514" y="4271"/>
                    </a:lnTo>
                    <a:lnTo>
                      <a:pt x="7511" y="4247"/>
                    </a:lnTo>
                    <a:lnTo>
                      <a:pt x="7508" y="4232"/>
                    </a:lnTo>
                    <a:lnTo>
                      <a:pt x="7500" y="4216"/>
                    </a:lnTo>
                    <a:lnTo>
                      <a:pt x="7494" y="4207"/>
                    </a:lnTo>
                    <a:lnTo>
                      <a:pt x="7484" y="4196"/>
                    </a:lnTo>
                    <a:lnTo>
                      <a:pt x="7481" y="4192"/>
                    </a:lnTo>
                    <a:lnTo>
                      <a:pt x="7478" y="4180"/>
                    </a:lnTo>
                    <a:lnTo>
                      <a:pt x="7468" y="4072"/>
                    </a:lnTo>
                    <a:lnTo>
                      <a:pt x="7461" y="4020"/>
                    </a:lnTo>
                    <a:lnTo>
                      <a:pt x="7458" y="3996"/>
                    </a:lnTo>
                    <a:lnTo>
                      <a:pt x="7455" y="3977"/>
                    </a:lnTo>
                    <a:lnTo>
                      <a:pt x="7453" y="3941"/>
                    </a:lnTo>
                    <a:lnTo>
                      <a:pt x="7451" y="3915"/>
                    </a:lnTo>
                    <a:lnTo>
                      <a:pt x="7445" y="3888"/>
                    </a:lnTo>
                    <a:lnTo>
                      <a:pt x="7436" y="3874"/>
                    </a:lnTo>
                    <a:lnTo>
                      <a:pt x="7425" y="3855"/>
                    </a:lnTo>
                    <a:lnTo>
                      <a:pt x="7415" y="3812"/>
                    </a:lnTo>
                    <a:lnTo>
                      <a:pt x="7409" y="3748"/>
                    </a:lnTo>
                    <a:lnTo>
                      <a:pt x="7402" y="3688"/>
                    </a:lnTo>
                    <a:lnTo>
                      <a:pt x="7389" y="3615"/>
                    </a:lnTo>
                    <a:lnTo>
                      <a:pt x="7377" y="3558"/>
                    </a:lnTo>
                    <a:lnTo>
                      <a:pt x="7360" y="3457"/>
                    </a:lnTo>
                    <a:lnTo>
                      <a:pt x="7349" y="3370"/>
                    </a:lnTo>
                    <a:lnTo>
                      <a:pt x="7343" y="3322"/>
                    </a:lnTo>
                    <a:lnTo>
                      <a:pt x="7331" y="3253"/>
                    </a:lnTo>
                    <a:lnTo>
                      <a:pt x="7322" y="3220"/>
                    </a:lnTo>
                    <a:lnTo>
                      <a:pt x="7286" y="3075"/>
                    </a:lnTo>
                    <a:lnTo>
                      <a:pt x="7267" y="2990"/>
                    </a:lnTo>
                    <a:lnTo>
                      <a:pt x="7266" y="2983"/>
                    </a:lnTo>
                    <a:lnTo>
                      <a:pt x="7259" y="2977"/>
                    </a:lnTo>
                    <a:lnTo>
                      <a:pt x="7256" y="2979"/>
                    </a:lnTo>
                    <a:lnTo>
                      <a:pt x="7253" y="3000"/>
                    </a:lnTo>
                    <a:lnTo>
                      <a:pt x="7256" y="3143"/>
                    </a:lnTo>
                    <a:lnTo>
                      <a:pt x="7262" y="3217"/>
                    </a:lnTo>
                    <a:lnTo>
                      <a:pt x="7279" y="3401"/>
                    </a:lnTo>
                    <a:lnTo>
                      <a:pt x="7285" y="3495"/>
                    </a:lnTo>
                    <a:lnTo>
                      <a:pt x="7293" y="3658"/>
                    </a:lnTo>
                    <a:lnTo>
                      <a:pt x="7299" y="3708"/>
                    </a:lnTo>
                    <a:lnTo>
                      <a:pt x="7304" y="3733"/>
                    </a:lnTo>
                    <a:lnTo>
                      <a:pt x="7319" y="3784"/>
                    </a:lnTo>
                    <a:lnTo>
                      <a:pt x="7335" y="3846"/>
                    </a:lnTo>
                    <a:lnTo>
                      <a:pt x="7342" y="3899"/>
                    </a:lnTo>
                    <a:lnTo>
                      <a:pt x="7349" y="3957"/>
                    </a:lnTo>
                    <a:lnTo>
                      <a:pt x="7360" y="4034"/>
                    </a:lnTo>
                    <a:lnTo>
                      <a:pt x="7368" y="4085"/>
                    </a:lnTo>
                    <a:lnTo>
                      <a:pt x="7372" y="4144"/>
                    </a:lnTo>
                    <a:lnTo>
                      <a:pt x="7371" y="4184"/>
                    </a:lnTo>
                    <a:lnTo>
                      <a:pt x="7369" y="4251"/>
                    </a:lnTo>
                    <a:lnTo>
                      <a:pt x="7383" y="4295"/>
                    </a:lnTo>
                    <a:lnTo>
                      <a:pt x="7397" y="4339"/>
                    </a:lnTo>
                    <a:lnTo>
                      <a:pt x="7396" y="4393"/>
                    </a:lnTo>
                    <a:lnTo>
                      <a:pt x="7395" y="4423"/>
                    </a:lnTo>
                    <a:lnTo>
                      <a:pt x="7391" y="4453"/>
                    </a:lnTo>
                    <a:lnTo>
                      <a:pt x="7386" y="4462"/>
                    </a:lnTo>
                    <a:lnTo>
                      <a:pt x="7381" y="4475"/>
                    </a:lnTo>
                    <a:lnTo>
                      <a:pt x="7381" y="4482"/>
                    </a:lnTo>
                    <a:lnTo>
                      <a:pt x="7383" y="4493"/>
                    </a:lnTo>
                    <a:lnTo>
                      <a:pt x="7388" y="4513"/>
                    </a:lnTo>
                    <a:lnTo>
                      <a:pt x="7391" y="4528"/>
                    </a:lnTo>
                    <a:lnTo>
                      <a:pt x="7392" y="4573"/>
                    </a:lnTo>
                    <a:lnTo>
                      <a:pt x="7390" y="4620"/>
                    </a:lnTo>
                    <a:lnTo>
                      <a:pt x="7388" y="4686"/>
                    </a:lnTo>
                    <a:lnTo>
                      <a:pt x="7389" y="4711"/>
                    </a:lnTo>
                    <a:lnTo>
                      <a:pt x="7390" y="4717"/>
                    </a:lnTo>
                    <a:lnTo>
                      <a:pt x="7384" y="4726"/>
                    </a:lnTo>
                    <a:lnTo>
                      <a:pt x="7378" y="4731"/>
                    </a:lnTo>
                    <a:lnTo>
                      <a:pt x="7366" y="4742"/>
                    </a:lnTo>
                    <a:lnTo>
                      <a:pt x="7360" y="4809"/>
                    </a:lnTo>
                    <a:lnTo>
                      <a:pt x="7357" y="4844"/>
                    </a:lnTo>
                    <a:lnTo>
                      <a:pt x="7351" y="4882"/>
                    </a:lnTo>
                    <a:lnTo>
                      <a:pt x="7348" y="4893"/>
                    </a:lnTo>
                    <a:lnTo>
                      <a:pt x="7340" y="4910"/>
                    </a:lnTo>
                    <a:lnTo>
                      <a:pt x="7294" y="4908"/>
                    </a:lnTo>
                    <a:lnTo>
                      <a:pt x="7269" y="4908"/>
                    </a:lnTo>
                    <a:lnTo>
                      <a:pt x="7250" y="4910"/>
                    </a:lnTo>
                    <a:lnTo>
                      <a:pt x="7247" y="4913"/>
                    </a:lnTo>
                    <a:lnTo>
                      <a:pt x="7243" y="4920"/>
                    </a:lnTo>
                    <a:lnTo>
                      <a:pt x="7233" y="4930"/>
                    </a:lnTo>
                    <a:lnTo>
                      <a:pt x="7221" y="4940"/>
                    </a:lnTo>
                    <a:lnTo>
                      <a:pt x="7129" y="4940"/>
                    </a:lnTo>
                    <a:lnTo>
                      <a:pt x="7047" y="4939"/>
                    </a:lnTo>
                    <a:lnTo>
                      <a:pt x="6989" y="4938"/>
                    </a:lnTo>
                    <a:lnTo>
                      <a:pt x="6940" y="4936"/>
                    </a:lnTo>
                    <a:lnTo>
                      <a:pt x="6933" y="4925"/>
                    </a:lnTo>
                    <a:lnTo>
                      <a:pt x="6930" y="4919"/>
                    </a:lnTo>
                    <a:lnTo>
                      <a:pt x="6927" y="4903"/>
                    </a:lnTo>
                    <a:lnTo>
                      <a:pt x="6929" y="4891"/>
                    </a:lnTo>
                    <a:lnTo>
                      <a:pt x="6933" y="4866"/>
                    </a:lnTo>
                    <a:lnTo>
                      <a:pt x="6956" y="4825"/>
                    </a:lnTo>
                    <a:lnTo>
                      <a:pt x="6978" y="4806"/>
                    </a:lnTo>
                    <a:lnTo>
                      <a:pt x="7003" y="4784"/>
                    </a:lnTo>
                    <a:lnTo>
                      <a:pt x="7053" y="4733"/>
                    </a:lnTo>
                    <a:lnTo>
                      <a:pt x="7063" y="4720"/>
                    </a:lnTo>
                    <a:lnTo>
                      <a:pt x="7065" y="4710"/>
                    </a:lnTo>
                    <a:lnTo>
                      <a:pt x="7064" y="4688"/>
                    </a:lnTo>
                    <a:lnTo>
                      <a:pt x="7063" y="4674"/>
                    </a:lnTo>
                    <a:lnTo>
                      <a:pt x="7059" y="4663"/>
                    </a:lnTo>
                    <a:lnTo>
                      <a:pt x="7055" y="4662"/>
                    </a:lnTo>
                    <a:lnTo>
                      <a:pt x="7047" y="4658"/>
                    </a:lnTo>
                    <a:lnTo>
                      <a:pt x="7036" y="4630"/>
                    </a:lnTo>
                    <a:lnTo>
                      <a:pt x="7033" y="4584"/>
                    </a:lnTo>
                    <a:lnTo>
                      <a:pt x="7036" y="4521"/>
                    </a:lnTo>
                    <a:lnTo>
                      <a:pt x="7041" y="4483"/>
                    </a:lnTo>
                    <a:lnTo>
                      <a:pt x="7047" y="4446"/>
                    </a:lnTo>
                    <a:lnTo>
                      <a:pt x="7033" y="4422"/>
                    </a:lnTo>
                    <a:lnTo>
                      <a:pt x="7018" y="4393"/>
                    </a:lnTo>
                    <a:lnTo>
                      <a:pt x="7002" y="4351"/>
                    </a:lnTo>
                    <a:lnTo>
                      <a:pt x="6986" y="4304"/>
                    </a:lnTo>
                    <a:lnTo>
                      <a:pt x="6986" y="4246"/>
                    </a:lnTo>
                    <a:lnTo>
                      <a:pt x="6987" y="4188"/>
                    </a:lnTo>
                    <a:lnTo>
                      <a:pt x="6969" y="4124"/>
                    </a:lnTo>
                    <a:lnTo>
                      <a:pt x="6958" y="4087"/>
                    </a:lnTo>
                    <a:lnTo>
                      <a:pt x="6950" y="4044"/>
                    </a:lnTo>
                    <a:lnTo>
                      <a:pt x="6950" y="4018"/>
                    </a:lnTo>
                    <a:lnTo>
                      <a:pt x="6950" y="3977"/>
                    </a:lnTo>
                    <a:lnTo>
                      <a:pt x="6956" y="3955"/>
                    </a:lnTo>
                    <a:lnTo>
                      <a:pt x="6961" y="3933"/>
                    </a:lnTo>
                    <a:lnTo>
                      <a:pt x="6958" y="3900"/>
                    </a:lnTo>
                    <a:lnTo>
                      <a:pt x="6946" y="3882"/>
                    </a:lnTo>
                    <a:lnTo>
                      <a:pt x="6931" y="3858"/>
                    </a:lnTo>
                    <a:lnTo>
                      <a:pt x="6922" y="3792"/>
                    </a:lnTo>
                    <a:lnTo>
                      <a:pt x="6913" y="3728"/>
                    </a:lnTo>
                    <a:lnTo>
                      <a:pt x="6906" y="3676"/>
                    </a:lnTo>
                    <a:lnTo>
                      <a:pt x="6899" y="3623"/>
                    </a:lnTo>
                    <a:lnTo>
                      <a:pt x="6891" y="3563"/>
                    </a:lnTo>
                    <a:lnTo>
                      <a:pt x="6885" y="3504"/>
                    </a:lnTo>
                    <a:lnTo>
                      <a:pt x="6876" y="3453"/>
                    </a:lnTo>
                    <a:lnTo>
                      <a:pt x="6848" y="3323"/>
                    </a:lnTo>
                    <a:lnTo>
                      <a:pt x="6826" y="3246"/>
                    </a:lnTo>
                    <a:lnTo>
                      <a:pt x="6817" y="3219"/>
                    </a:lnTo>
                    <a:lnTo>
                      <a:pt x="6803" y="3155"/>
                    </a:lnTo>
                    <a:lnTo>
                      <a:pt x="6778" y="3041"/>
                    </a:lnTo>
                    <a:lnTo>
                      <a:pt x="6762" y="2975"/>
                    </a:lnTo>
                    <a:lnTo>
                      <a:pt x="6760" y="2968"/>
                    </a:lnTo>
                    <a:lnTo>
                      <a:pt x="6754" y="2962"/>
                    </a:lnTo>
                    <a:lnTo>
                      <a:pt x="6750" y="2962"/>
                    </a:lnTo>
                    <a:lnTo>
                      <a:pt x="6741" y="2963"/>
                    </a:lnTo>
                    <a:lnTo>
                      <a:pt x="6735" y="2970"/>
                    </a:lnTo>
                    <a:lnTo>
                      <a:pt x="6727" y="2978"/>
                    </a:lnTo>
                    <a:lnTo>
                      <a:pt x="6719" y="2988"/>
                    </a:lnTo>
                    <a:lnTo>
                      <a:pt x="6715" y="2993"/>
                    </a:lnTo>
                    <a:lnTo>
                      <a:pt x="6703" y="2997"/>
                    </a:lnTo>
                    <a:lnTo>
                      <a:pt x="6694" y="2998"/>
                    </a:lnTo>
                    <a:lnTo>
                      <a:pt x="6685" y="2998"/>
                    </a:lnTo>
                    <a:lnTo>
                      <a:pt x="6673" y="3004"/>
                    </a:lnTo>
                    <a:lnTo>
                      <a:pt x="6668" y="3008"/>
                    </a:lnTo>
                    <a:lnTo>
                      <a:pt x="6648" y="3028"/>
                    </a:lnTo>
                    <a:lnTo>
                      <a:pt x="6621" y="3045"/>
                    </a:lnTo>
                    <a:lnTo>
                      <a:pt x="6603" y="3046"/>
                    </a:lnTo>
                    <a:lnTo>
                      <a:pt x="6579" y="3046"/>
                    </a:lnTo>
                    <a:lnTo>
                      <a:pt x="6556" y="3041"/>
                    </a:lnTo>
                    <a:lnTo>
                      <a:pt x="6543" y="3037"/>
                    </a:lnTo>
                    <a:lnTo>
                      <a:pt x="6524" y="3024"/>
                    </a:lnTo>
                    <a:lnTo>
                      <a:pt x="6509" y="3008"/>
                    </a:lnTo>
                    <a:lnTo>
                      <a:pt x="6496" y="2993"/>
                    </a:lnTo>
                    <a:lnTo>
                      <a:pt x="6479" y="2973"/>
                    </a:lnTo>
                    <a:lnTo>
                      <a:pt x="6471" y="2941"/>
                    </a:lnTo>
                    <a:lnTo>
                      <a:pt x="6471" y="2894"/>
                    </a:lnTo>
                    <a:lnTo>
                      <a:pt x="6471" y="2855"/>
                    </a:lnTo>
                    <a:lnTo>
                      <a:pt x="6468" y="2826"/>
                    </a:lnTo>
                    <a:lnTo>
                      <a:pt x="6464" y="2822"/>
                    </a:lnTo>
                    <a:lnTo>
                      <a:pt x="6462" y="2820"/>
                    </a:lnTo>
                    <a:lnTo>
                      <a:pt x="6459" y="2800"/>
                    </a:lnTo>
                    <a:lnTo>
                      <a:pt x="6456" y="2687"/>
                    </a:lnTo>
                    <a:lnTo>
                      <a:pt x="6456" y="2478"/>
                    </a:lnTo>
                    <a:lnTo>
                      <a:pt x="6455" y="2236"/>
                    </a:lnTo>
                    <a:lnTo>
                      <a:pt x="6467" y="1970"/>
                    </a:lnTo>
                    <a:lnTo>
                      <a:pt x="6485" y="1791"/>
                    </a:lnTo>
                    <a:lnTo>
                      <a:pt x="6493" y="1718"/>
                    </a:lnTo>
                    <a:lnTo>
                      <a:pt x="6499" y="1637"/>
                    </a:lnTo>
                    <a:lnTo>
                      <a:pt x="6506" y="1561"/>
                    </a:lnTo>
                    <a:lnTo>
                      <a:pt x="6511" y="1503"/>
                    </a:lnTo>
                    <a:lnTo>
                      <a:pt x="6516" y="1458"/>
                    </a:lnTo>
                    <a:lnTo>
                      <a:pt x="6518" y="1426"/>
                    </a:lnTo>
                    <a:lnTo>
                      <a:pt x="6527" y="1316"/>
                    </a:lnTo>
                    <a:lnTo>
                      <a:pt x="6537" y="1242"/>
                    </a:lnTo>
                    <a:lnTo>
                      <a:pt x="6547" y="1218"/>
                    </a:lnTo>
                    <a:lnTo>
                      <a:pt x="6554" y="1208"/>
                    </a:lnTo>
                    <a:lnTo>
                      <a:pt x="6571" y="1187"/>
                    </a:lnTo>
                    <a:lnTo>
                      <a:pt x="6645" y="1122"/>
                    </a:lnTo>
                    <a:lnTo>
                      <a:pt x="6673" y="1100"/>
                    </a:lnTo>
                    <a:lnTo>
                      <a:pt x="6708" y="1078"/>
                    </a:lnTo>
                    <a:lnTo>
                      <a:pt x="6760" y="1047"/>
                    </a:lnTo>
                    <a:lnTo>
                      <a:pt x="6816" y="1013"/>
                    </a:lnTo>
                    <a:lnTo>
                      <a:pt x="6874" y="972"/>
                    </a:lnTo>
                    <a:lnTo>
                      <a:pt x="6895" y="953"/>
                    </a:lnTo>
                    <a:lnTo>
                      <a:pt x="6920" y="929"/>
                    </a:lnTo>
                    <a:lnTo>
                      <a:pt x="6917" y="891"/>
                    </a:lnTo>
                    <a:lnTo>
                      <a:pt x="6913" y="853"/>
                    </a:lnTo>
                    <a:lnTo>
                      <a:pt x="6896" y="836"/>
                    </a:lnTo>
                    <a:lnTo>
                      <a:pt x="6881" y="822"/>
                    </a:lnTo>
                    <a:lnTo>
                      <a:pt x="6865" y="795"/>
                    </a:lnTo>
                    <a:lnTo>
                      <a:pt x="6862" y="780"/>
                    </a:lnTo>
                    <a:lnTo>
                      <a:pt x="6857" y="756"/>
                    </a:lnTo>
                    <a:lnTo>
                      <a:pt x="6840" y="718"/>
                    </a:lnTo>
                    <a:lnTo>
                      <a:pt x="6826" y="682"/>
                    </a:lnTo>
                    <a:lnTo>
                      <a:pt x="6810" y="610"/>
                    </a:lnTo>
                    <a:lnTo>
                      <a:pt x="6808" y="558"/>
                    </a:lnTo>
                    <a:lnTo>
                      <a:pt x="6806" y="522"/>
                    </a:lnTo>
                    <a:lnTo>
                      <a:pt x="6808" y="468"/>
                    </a:lnTo>
                    <a:lnTo>
                      <a:pt x="6816" y="430"/>
                    </a:lnTo>
                    <a:lnTo>
                      <a:pt x="6832" y="398"/>
                    </a:lnTo>
                    <a:lnTo>
                      <a:pt x="6844" y="382"/>
                    </a:lnTo>
                    <a:lnTo>
                      <a:pt x="6856" y="366"/>
                    </a:lnTo>
                    <a:lnTo>
                      <a:pt x="6862" y="356"/>
                    </a:lnTo>
                    <a:lnTo>
                      <a:pt x="6865" y="344"/>
                    </a:lnTo>
                    <a:lnTo>
                      <a:pt x="6888" y="316"/>
                    </a:lnTo>
                    <a:lnTo>
                      <a:pt x="6909" y="296"/>
                    </a:lnTo>
                    <a:lnTo>
                      <a:pt x="6935" y="274"/>
                    </a:lnTo>
                    <a:lnTo>
                      <a:pt x="6981" y="251"/>
                    </a:lnTo>
                    <a:lnTo>
                      <a:pt x="7014" y="245"/>
                    </a:lnTo>
                    <a:lnTo>
                      <a:pt x="7035" y="242"/>
                    </a:lnTo>
                    <a:lnTo>
                      <a:pt x="7070" y="242"/>
                    </a:lnTo>
                    <a:lnTo>
                      <a:pt x="7099" y="245"/>
                    </a:lnTo>
                    <a:lnTo>
                      <a:pt x="7143" y="250"/>
                    </a:lnTo>
                    <a:lnTo>
                      <a:pt x="7178" y="260"/>
                    </a:lnTo>
                    <a:lnTo>
                      <a:pt x="7194" y="271"/>
                    </a:lnTo>
                    <a:lnTo>
                      <a:pt x="7201" y="277"/>
                    </a:lnTo>
                    <a:lnTo>
                      <a:pt x="7216" y="292"/>
                    </a:lnTo>
                    <a:lnTo>
                      <a:pt x="7227" y="300"/>
                    </a:lnTo>
                    <a:lnTo>
                      <a:pt x="7241" y="316"/>
                    </a:lnTo>
                    <a:lnTo>
                      <a:pt x="7267" y="350"/>
                    </a:lnTo>
                    <a:lnTo>
                      <a:pt x="7293" y="384"/>
                    </a:lnTo>
                    <a:lnTo>
                      <a:pt x="7302" y="395"/>
                    </a:lnTo>
                    <a:lnTo>
                      <a:pt x="7309" y="400"/>
                    </a:lnTo>
                    <a:lnTo>
                      <a:pt x="7322" y="421"/>
                    </a:lnTo>
                    <a:lnTo>
                      <a:pt x="7323" y="429"/>
                    </a:lnTo>
                    <a:lnTo>
                      <a:pt x="7324" y="437"/>
                    </a:lnTo>
                    <a:lnTo>
                      <a:pt x="7328" y="448"/>
                    </a:lnTo>
                    <a:lnTo>
                      <a:pt x="7335" y="466"/>
                    </a:lnTo>
                    <a:lnTo>
                      <a:pt x="7343" y="501"/>
                    </a:lnTo>
                    <a:lnTo>
                      <a:pt x="7348" y="526"/>
                    </a:lnTo>
                    <a:lnTo>
                      <a:pt x="7349" y="553"/>
                    </a:lnTo>
                    <a:lnTo>
                      <a:pt x="7346" y="570"/>
                    </a:lnTo>
                    <a:lnTo>
                      <a:pt x="7339" y="598"/>
                    </a:lnTo>
                    <a:lnTo>
                      <a:pt x="7319" y="661"/>
                    </a:lnTo>
                    <a:lnTo>
                      <a:pt x="7311" y="676"/>
                    </a:lnTo>
                    <a:lnTo>
                      <a:pt x="7305" y="689"/>
                    </a:lnTo>
                    <a:lnTo>
                      <a:pt x="7303" y="721"/>
                    </a:lnTo>
                    <a:lnTo>
                      <a:pt x="7301" y="743"/>
                    </a:lnTo>
                    <a:lnTo>
                      <a:pt x="7296" y="763"/>
                    </a:lnTo>
                    <a:lnTo>
                      <a:pt x="7288" y="772"/>
                    </a:lnTo>
                    <a:lnTo>
                      <a:pt x="7275" y="786"/>
                    </a:lnTo>
                    <a:lnTo>
                      <a:pt x="7264" y="807"/>
                    </a:lnTo>
                    <a:lnTo>
                      <a:pt x="7264" y="816"/>
                    </a:lnTo>
                    <a:lnTo>
                      <a:pt x="7264" y="825"/>
                    </a:lnTo>
                    <a:lnTo>
                      <a:pt x="7270" y="837"/>
                    </a:lnTo>
                    <a:lnTo>
                      <a:pt x="7278" y="845"/>
                    </a:lnTo>
                    <a:lnTo>
                      <a:pt x="7294" y="860"/>
                    </a:lnTo>
                    <a:lnTo>
                      <a:pt x="7327" y="884"/>
                    </a:lnTo>
                    <a:lnTo>
                      <a:pt x="7397" y="916"/>
                    </a:lnTo>
                    <a:lnTo>
                      <a:pt x="7487" y="947"/>
                    </a:lnTo>
                    <a:lnTo>
                      <a:pt x="7586" y="981"/>
                    </a:lnTo>
                    <a:lnTo>
                      <a:pt x="7742" y="1039"/>
                    </a:lnTo>
                    <a:lnTo>
                      <a:pt x="7769" y="1051"/>
                    </a:lnTo>
                    <a:lnTo>
                      <a:pt x="7783" y="1063"/>
                    </a:lnTo>
                    <a:lnTo>
                      <a:pt x="7803" y="1099"/>
                    </a:lnTo>
                    <a:lnTo>
                      <a:pt x="7808" y="1124"/>
                    </a:lnTo>
                    <a:lnTo>
                      <a:pt x="7818" y="1176"/>
                    </a:lnTo>
                    <a:lnTo>
                      <a:pt x="7848" y="1282"/>
                    </a:lnTo>
                    <a:lnTo>
                      <a:pt x="7879" y="1375"/>
                    </a:lnTo>
                    <a:lnTo>
                      <a:pt x="7930" y="1526"/>
                    </a:lnTo>
                    <a:lnTo>
                      <a:pt x="7977" y="1675"/>
                    </a:lnTo>
                    <a:lnTo>
                      <a:pt x="7981" y="1703"/>
                    </a:lnTo>
                    <a:lnTo>
                      <a:pt x="7987" y="1748"/>
                    </a:lnTo>
                    <a:lnTo>
                      <a:pt x="7992" y="1829"/>
                    </a:lnTo>
                    <a:lnTo>
                      <a:pt x="7999" y="1907"/>
                    </a:lnTo>
                    <a:lnTo>
                      <a:pt x="8002" y="1938"/>
                    </a:lnTo>
                    <a:lnTo>
                      <a:pt x="8002" y="1970"/>
                    </a:lnTo>
                    <a:lnTo>
                      <a:pt x="7994" y="2124"/>
                    </a:lnTo>
                    <a:lnTo>
                      <a:pt x="7989" y="2183"/>
                    </a:lnTo>
                    <a:lnTo>
                      <a:pt x="7982" y="2240"/>
                    </a:lnTo>
                    <a:lnTo>
                      <a:pt x="7977" y="2295"/>
                    </a:lnTo>
                    <a:lnTo>
                      <a:pt x="7964" y="2411"/>
                    </a:lnTo>
                    <a:lnTo>
                      <a:pt x="7932" y="2647"/>
                    </a:lnTo>
                    <a:lnTo>
                      <a:pt x="7924" y="2681"/>
                    </a:lnTo>
                    <a:lnTo>
                      <a:pt x="7921" y="2683"/>
                    </a:lnTo>
                    <a:lnTo>
                      <a:pt x="7914" y="2686"/>
                    </a:lnTo>
                    <a:lnTo>
                      <a:pt x="7909" y="2691"/>
                    </a:lnTo>
                    <a:lnTo>
                      <a:pt x="7908" y="2694"/>
                    </a:lnTo>
                    <a:lnTo>
                      <a:pt x="7905" y="2732"/>
                    </a:lnTo>
                    <a:lnTo>
                      <a:pt x="7898" y="2775"/>
                    </a:lnTo>
                    <a:lnTo>
                      <a:pt x="7893" y="2786"/>
                    </a:lnTo>
                    <a:lnTo>
                      <a:pt x="7878" y="2796"/>
                    </a:lnTo>
                    <a:lnTo>
                      <a:pt x="7865" y="2806"/>
                    </a:lnTo>
                    <a:lnTo>
                      <a:pt x="7836" y="2834"/>
                    </a:lnTo>
                    <a:lnTo>
                      <a:pt x="7831" y="2843"/>
                    </a:lnTo>
                    <a:lnTo>
                      <a:pt x="7829" y="2848"/>
                    </a:lnTo>
                    <a:lnTo>
                      <a:pt x="7819" y="2859"/>
                    </a:lnTo>
                    <a:lnTo>
                      <a:pt x="7804" y="2874"/>
                    </a:lnTo>
                    <a:lnTo>
                      <a:pt x="7775" y="2887"/>
                    </a:lnTo>
                    <a:lnTo>
                      <a:pt x="7744" y="2900"/>
                    </a:lnTo>
                    <a:lnTo>
                      <a:pt x="7744" y="2961"/>
                    </a:lnTo>
                    <a:lnTo>
                      <a:pt x="7745" y="3037"/>
                    </a:lnTo>
                    <a:lnTo>
                      <a:pt x="7751" y="3207"/>
                    </a:lnTo>
                    <a:lnTo>
                      <a:pt x="7765" y="3381"/>
                    </a:lnTo>
                    <a:lnTo>
                      <a:pt x="7783" y="3542"/>
                    </a:lnTo>
                    <a:lnTo>
                      <a:pt x="7793" y="3609"/>
                    </a:lnTo>
                    <a:lnTo>
                      <a:pt x="7804" y="3675"/>
                    </a:lnTo>
                    <a:lnTo>
                      <a:pt x="7816" y="3726"/>
                    </a:lnTo>
                    <a:lnTo>
                      <a:pt x="7824" y="3742"/>
                    </a:lnTo>
                    <a:lnTo>
                      <a:pt x="7834" y="3765"/>
                    </a:lnTo>
                    <a:lnTo>
                      <a:pt x="7863" y="3849"/>
                    </a:lnTo>
                    <a:lnTo>
                      <a:pt x="7876" y="3899"/>
                    </a:lnTo>
                    <a:lnTo>
                      <a:pt x="7886" y="3943"/>
                    </a:lnTo>
                    <a:lnTo>
                      <a:pt x="7895" y="4102"/>
                    </a:lnTo>
                    <a:lnTo>
                      <a:pt x="7896" y="4240"/>
                    </a:lnTo>
                    <a:lnTo>
                      <a:pt x="7897" y="4345"/>
                    </a:lnTo>
                    <a:lnTo>
                      <a:pt x="7899" y="4445"/>
                    </a:lnTo>
                    <a:lnTo>
                      <a:pt x="7902" y="4471"/>
                    </a:lnTo>
                    <a:lnTo>
                      <a:pt x="7909" y="4523"/>
                    </a:lnTo>
                    <a:lnTo>
                      <a:pt x="7916" y="4595"/>
                    </a:lnTo>
                    <a:lnTo>
                      <a:pt x="7921" y="4679"/>
                    </a:lnTo>
                    <a:lnTo>
                      <a:pt x="7906" y="4685"/>
                    </a:lnTo>
                    <a:lnTo>
                      <a:pt x="7897" y="4688"/>
                    </a:lnTo>
                    <a:lnTo>
                      <a:pt x="7891" y="4697"/>
                    </a:lnTo>
                    <a:lnTo>
                      <a:pt x="7891" y="4705"/>
                    </a:lnTo>
                    <a:lnTo>
                      <a:pt x="7891" y="4714"/>
                    </a:lnTo>
                    <a:lnTo>
                      <a:pt x="7905" y="4732"/>
                    </a:lnTo>
                    <a:lnTo>
                      <a:pt x="7923" y="4752"/>
                    </a:lnTo>
                    <a:lnTo>
                      <a:pt x="7941" y="4770"/>
                    </a:lnTo>
                    <a:lnTo>
                      <a:pt x="7965" y="4801"/>
                    </a:lnTo>
                    <a:lnTo>
                      <a:pt x="7976" y="4821"/>
                    </a:lnTo>
                    <a:lnTo>
                      <a:pt x="7990" y="4848"/>
                    </a:lnTo>
                    <a:lnTo>
                      <a:pt x="8003" y="4892"/>
                    </a:lnTo>
                    <a:lnTo>
                      <a:pt x="8001" y="4905"/>
                    </a:lnTo>
                    <a:lnTo>
                      <a:pt x="7997" y="4913"/>
                    </a:lnTo>
                    <a:lnTo>
                      <a:pt x="7966" y="4928"/>
                    </a:lnTo>
                    <a:lnTo>
                      <a:pt x="7942" y="4935"/>
                    </a:lnTo>
                    <a:lnTo>
                      <a:pt x="7923" y="4940"/>
                    </a:lnTo>
                    <a:lnTo>
                      <a:pt x="7879" y="4945"/>
                    </a:lnTo>
                    <a:lnTo>
                      <a:pt x="7839" y="4946"/>
                    </a:lnTo>
                    <a:lnTo>
                      <a:pt x="7767" y="4947"/>
                    </a:lnTo>
                    <a:lnTo>
                      <a:pt x="7734" y="4936"/>
                    </a:lnTo>
                    <a:close/>
                    <a:moveTo>
                      <a:pt x="963" y="4930"/>
                    </a:moveTo>
                    <a:lnTo>
                      <a:pt x="962" y="4925"/>
                    </a:lnTo>
                    <a:lnTo>
                      <a:pt x="955" y="4919"/>
                    </a:lnTo>
                    <a:lnTo>
                      <a:pt x="950" y="4913"/>
                    </a:lnTo>
                    <a:lnTo>
                      <a:pt x="953" y="4912"/>
                    </a:lnTo>
                    <a:lnTo>
                      <a:pt x="958" y="4914"/>
                    </a:lnTo>
                    <a:lnTo>
                      <a:pt x="966" y="4927"/>
                    </a:lnTo>
                    <a:lnTo>
                      <a:pt x="965" y="4932"/>
                    </a:lnTo>
                    <a:lnTo>
                      <a:pt x="964" y="4933"/>
                    </a:lnTo>
                    <a:lnTo>
                      <a:pt x="963" y="4930"/>
                    </a:lnTo>
                    <a:close/>
                    <a:moveTo>
                      <a:pt x="1508" y="4922"/>
                    </a:moveTo>
                    <a:lnTo>
                      <a:pt x="1511" y="4917"/>
                    </a:lnTo>
                    <a:lnTo>
                      <a:pt x="1513" y="4917"/>
                    </a:lnTo>
                    <a:lnTo>
                      <a:pt x="1513" y="4920"/>
                    </a:lnTo>
                    <a:lnTo>
                      <a:pt x="1511" y="4924"/>
                    </a:lnTo>
                    <a:lnTo>
                      <a:pt x="1508" y="4926"/>
                    </a:lnTo>
                    <a:lnTo>
                      <a:pt x="1507" y="4925"/>
                    </a:lnTo>
                    <a:lnTo>
                      <a:pt x="1508" y="4922"/>
                    </a:lnTo>
                    <a:close/>
                    <a:moveTo>
                      <a:pt x="636" y="4920"/>
                    </a:moveTo>
                    <a:lnTo>
                      <a:pt x="637" y="4916"/>
                    </a:lnTo>
                    <a:lnTo>
                      <a:pt x="641" y="4915"/>
                    </a:lnTo>
                    <a:lnTo>
                      <a:pt x="643" y="4916"/>
                    </a:lnTo>
                    <a:lnTo>
                      <a:pt x="644" y="4917"/>
                    </a:lnTo>
                    <a:lnTo>
                      <a:pt x="643" y="4919"/>
                    </a:lnTo>
                    <a:lnTo>
                      <a:pt x="641" y="4921"/>
                    </a:lnTo>
                    <a:lnTo>
                      <a:pt x="637" y="4922"/>
                    </a:lnTo>
                    <a:lnTo>
                      <a:pt x="636" y="4920"/>
                    </a:lnTo>
                    <a:close/>
                    <a:moveTo>
                      <a:pt x="1249" y="4921"/>
                    </a:moveTo>
                    <a:lnTo>
                      <a:pt x="1248" y="4904"/>
                    </a:lnTo>
                    <a:lnTo>
                      <a:pt x="1247" y="4855"/>
                    </a:lnTo>
                    <a:lnTo>
                      <a:pt x="1247" y="4820"/>
                    </a:lnTo>
                    <a:lnTo>
                      <a:pt x="1250" y="4791"/>
                    </a:lnTo>
                    <a:lnTo>
                      <a:pt x="1253" y="4786"/>
                    </a:lnTo>
                    <a:lnTo>
                      <a:pt x="1260" y="4780"/>
                    </a:lnTo>
                    <a:lnTo>
                      <a:pt x="1265" y="4778"/>
                    </a:lnTo>
                    <a:lnTo>
                      <a:pt x="1266" y="4774"/>
                    </a:lnTo>
                    <a:lnTo>
                      <a:pt x="1255" y="4762"/>
                    </a:lnTo>
                    <a:lnTo>
                      <a:pt x="1245" y="4752"/>
                    </a:lnTo>
                    <a:lnTo>
                      <a:pt x="1240" y="4738"/>
                    </a:lnTo>
                    <a:lnTo>
                      <a:pt x="1240" y="4725"/>
                    </a:lnTo>
                    <a:lnTo>
                      <a:pt x="1239" y="4698"/>
                    </a:lnTo>
                    <a:lnTo>
                      <a:pt x="1238" y="4660"/>
                    </a:lnTo>
                    <a:lnTo>
                      <a:pt x="1236" y="4617"/>
                    </a:lnTo>
                    <a:lnTo>
                      <a:pt x="1222" y="4617"/>
                    </a:lnTo>
                    <a:lnTo>
                      <a:pt x="1209" y="4617"/>
                    </a:lnTo>
                    <a:lnTo>
                      <a:pt x="1183" y="4546"/>
                    </a:lnTo>
                    <a:lnTo>
                      <a:pt x="1164" y="4497"/>
                    </a:lnTo>
                    <a:lnTo>
                      <a:pt x="1144" y="4419"/>
                    </a:lnTo>
                    <a:lnTo>
                      <a:pt x="1140" y="4387"/>
                    </a:lnTo>
                    <a:lnTo>
                      <a:pt x="1134" y="4297"/>
                    </a:lnTo>
                    <a:lnTo>
                      <a:pt x="1124" y="4085"/>
                    </a:lnTo>
                    <a:lnTo>
                      <a:pt x="1119" y="3864"/>
                    </a:lnTo>
                    <a:lnTo>
                      <a:pt x="1121" y="3672"/>
                    </a:lnTo>
                    <a:lnTo>
                      <a:pt x="1124" y="3603"/>
                    </a:lnTo>
                    <a:lnTo>
                      <a:pt x="1130" y="3499"/>
                    </a:lnTo>
                    <a:lnTo>
                      <a:pt x="1130" y="3434"/>
                    </a:lnTo>
                    <a:lnTo>
                      <a:pt x="1125" y="3419"/>
                    </a:lnTo>
                    <a:lnTo>
                      <a:pt x="1058" y="3249"/>
                    </a:lnTo>
                    <a:lnTo>
                      <a:pt x="996" y="3104"/>
                    </a:lnTo>
                    <a:lnTo>
                      <a:pt x="956" y="3014"/>
                    </a:lnTo>
                    <a:lnTo>
                      <a:pt x="917" y="2936"/>
                    </a:lnTo>
                    <a:lnTo>
                      <a:pt x="905" y="2923"/>
                    </a:lnTo>
                    <a:lnTo>
                      <a:pt x="899" y="2918"/>
                    </a:lnTo>
                    <a:lnTo>
                      <a:pt x="893" y="2918"/>
                    </a:lnTo>
                    <a:lnTo>
                      <a:pt x="889" y="2950"/>
                    </a:lnTo>
                    <a:lnTo>
                      <a:pt x="893" y="3014"/>
                    </a:lnTo>
                    <a:lnTo>
                      <a:pt x="896" y="3144"/>
                    </a:lnTo>
                    <a:lnTo>
                      <a:pt x="893" y="3564"/>
                    </a:lnTo>
                    <a:lnTo>
                      <a:pt x="888" y="3688"/>
                    </a:lnTo>
                    <a:lnTo>
                      <a:pt x="885" y="3733"/>
                    </a:lnTo>
                    <a:lnTo>
                      <a:pt x="885" y="3805"/>
                    </a:lnTo>
                    <a:lnTo>
                      <a:pt x="887" y="3862"/>
                    </a:lnTo>
                    <a:lnTo>
                      <a:pt x="892" y="3941"/>
                    </a:lnTo>
                    <a:lnTo>
                      <a:pt x="895" y="3973"/>
                    </a:lnTo>
                    <a:lnTo>
                      <a:pt x="897" y="3998"/>
                    </a:lnTo>
                    <a:lnTo>
                      <a:pt x="901" y="4052"/>
                    </a:lnTo>
                    <a:lnTo>
                      <a:pt x="906" y="4096"/>
                    </a:lnTo>
                    <a:lnTo>
                      <a:pt x="917" y="4155"/>
                    </a:lnTo>
                    <a:lnTo>
                      <a:pt x="930" y="4202"/>
                    </a:lnTo>
                    <a:lnTo>
                      <a:pt x="952" y="4284"/>
                    </a:lnTo>
                    <a:lnTo>
                      <a:pt x="988" y="4432"/>
                    </a:lnTo>
                    <a:lnTo>
                      <a:pt x="993" y="4465"/>
                    </a:lnTo>
                    <a:lnTo>
                      <a:pt x="995" y="4489"/>
                    </a:lnTo>
                    <a:lnTo>
                      <a:pt x="988" y="4551"/>
                    </a:lnTo>
                    <a:lnTo>
                      <a:pt x="980" y="4596"/>
                    </a:lnTo>
                    <a:lnTo>
                      <a:pt x="973" y="4636"/>
                    </a:lnTo>
                    <a:lnTo>
                      <a:pt x="951" y="4657"/>
                    </a:lnTo>
                    <a:lnTo>
                      <a:pt x="930" y="4677"/>
                    </a:lnTo>
                    <a:lnTo>
                      <a:pt x="929" y="4723"/>
                    </a:lnTo>
                    <a:lnTo>
                      <a:pt x="927" y="4764"/>
                    </a:lnTo>
                    <a:lnTo>
                      <a:pt x="922" y="4777"/>
                    </a:lnTo>
                    <a:lnTo>
                      <a:pt x="919" y="4785"/>
                    </a:lnTo>
                    <a:lnTo>
                      <a:pt x="920" y="4795"/>
                    </a:lnTo>
                    <a:lnTo>
                      <a:pt x="923" y="4811"/>
                    </a:lnTo>
                    <a:lnTo>
                      <a:pt x="924" y="4842"/>
                    </a:lnTo>
                    <a:lnTo>
                      <a:pt x="924" y="4862"/>
                    </a:lnTo>
                    <a:lnTo>
                      <a:pt x="928" y="4881"/>
                    </a:lnTo>
                    <a:lnTo>
                      <a:pt x="931" y="4886"/>
                    </a:lnTo>
                    <a:lnTo>
                      <a:pt x="937" y="4893"/>
                    </a:lnTo>
                    <a:lnTo>
                      <a:pt x="942" y="4901"/>
                    </a:lnTo>
                    <a:lnTo>
                      <a:pt x="944" y="4905"/>
                    </a:lnTo>
                    <a:lnTo>
                      <a:pt x="941" y="4908"/>
                    </a:lnTo>
                    <a:lnTo>
                      <a:pt x="934" y="4906"/>
                    </a:lnTo>
                    <a:lnTo>
                      <a:pt x="924" y="4903"/>
                    </a:lnTo>
                    <a:lnTo>
                      <a:pt x="920" y="4900"/>
                    </a:lnTo>
                    <a:lnTo>
                      <a:pt x="918" y="4899"/>
                    </a:lnTo>
                    <a:lnTo>
                      <a:pt x="918" y="4902"/>
                    </a:lnTo>
                    <a:lnTo>
                      <a:pt x="917" y="4906"/>
                    </a:lnTo>
                    <a:lnTo>
                      <a:pt x="908" y="4908"/>
                    </a:lnTo>
                    <a:lnTo>
                      <a:pt x="895" y="4906"/>
                    </a:lnTo>
                    <a:lnTo>
                      <a:pt x="867" y="4905"/>
                    </a:lnTo>
                    <a:lnTo>
                      <a:pt x="825" y="4905"/>
                    </a:lnTo>
                    <a:lnTo>
                      <a:pt x="785" y="4905"/>
                    </a:lnTo>
                    <a:lnTo>
                      <a:pt x="768" y="4905"/>
                    </a:lnTo>
                    <a:lnTo>
                      <a:pt x="686" y="4905"/>
                    </a:lnTo>
                    <a:lnTo>
                      <a:pt x="674" y="4902"/>
                    </a:lnTo>
                    <a:lnTo>
                      <a:pt x="670" y="4899"/>
                    </a:lnTo>
                    <a:lnTo>
                      <a:pt x="667" y="4903"/>
                    </a:lnTo>
                    <a:lnTo>
                      <a:pt x="667" y="4908"/>
                    </a:lnTo>
                    <a:lnTo>
                      <a:pt x="668" y="4911"/>
                    </a:lnTo>
                    <a:lnTo>
                      <a:pt x="667" y="4912"/>
                    </a:lnTo>
                    <a:lnTo>
                      <a:pt x="664" y="4910"/>
                    </a:lnTo>
                    <a:lnTo>
                      <a:pt x="657" y="4905"/>
                    </a:lnTo>
                    <a:lnTo>
                      <a:pt x="647" y="4906"/>
                    </a:lnTo>
                    <a:lnTo>
                      <a:pt x="639" y="4909"/>
                    </a:lnTo>
                    <a:lnTo>
                      <a:pt x="639" y="4906"/>
                    </a:lnTo>
                    <a:lnTo>
                      <a:pt x="632" y="4903"/>
                    </a:lnTo>
                    <a:lnTo>
                      <a:pt x="605" y="4899"/>
                    </a:lnTo>
                    <a:lnTo>
                      <a:pt x="585" y="4897"/>
                    </a:lnTo>
                    <a:lnTo>
                      <a:pt x="566" y="4891"/>
                    </a:lnTo>
                    <a:lnTo>
                      <a:pt x="562" y="4888"/>
                    </a:lnTo>
                    <a:lnTo>
                      <a:pt x="557" y="4880"/>
                    </a:lnTo>
                    <a:lnTo>
                      <a:pt x="556" y="4874"/>
                    </a:lnTo>
                    <a:lnTo>
                      <a:pt x="554" y="4865"/>
                    </a:lnTo>
                    <a:lnTo>
                      <a:pt x="545" y="4850"/>
                    </a:lnTo>
                    <a:lnTo>
                      <a:pt x="539" y="4839"/>
                    </a:lnTo>
                    <a:lnTo>
                      <a:pt x="533" y="4820"/>
                    </a:lnTo>
                    <a:lnTo>
                      <a:pt x="533" y="4805"/>
                    </a:lnTo>
                    <a:lnTo>
                      <a:pt x="533" y="4777"/>
                    </a:lnTo>
                    <a:lnTo>
                      <a:pt x="554" y="4751"/>
                    </a:lnTo>
                    <a:lnTo>
                      <a:pt x="575" y="4726"/>
                    </a:lnTo>
                    <a:lnTo>
                      <a:pt x="596" y="4703"/>
                    </a:lnTo>
                    <a:lnTo>
                      <a:pt x="610" y="4687"/>
                    </a:lnTo>
                    <a:lnTo>
                      <a:pt x="623" y="4659"/>
                    </a:lnTo>
                    <a:lnTo>
                      <a:pt x="628" y="4633"/>
                    </a:lnTo>
                    <a:lnTo>
                      <a:pt x="632" y="4605"/>
                    </a:lnTo>
                    <a:lnTo>
                      <a:pt x="632" y="4556"/>
                    </a:lnTo>
                    <a:lnTo>
                      <a:pt x="626" y="4519"/>
                    </a:lnTo>
                    <a:lnTo>
                      <a:pt x="619" y="4473"/>
                    </a:lnTo>
                    <a:lnTo>
                      <a:pt x="603" y="4428"/>
                    </a:lnTo>
                    <a:lnTo>
                      <a:pt x="589" y="4410"/>
                    </a:lnTo>
                    <a:lnTo>
                      <a:pt x="574" y="4393"/>
                    </a:lnTo>
                    <a:lnTo>
                      <a:pt x="566" y="4382"/>
                    </a:lnTo>
                    <a:lnTo>
                      <a:pt x="562" y="4362"/>
                    </a:lnTo>
                    <a:lnTo>
                      <a:pt x="556" y="4238"/>
                    </a:lnTo>
                    <a:lnTo>
                      <a:pt x="557" y="4155"/>
                    </a:lnTo>
                    <a:lnTo>
                      <a:pt x="557" y="4087"/>
                    </a:lnTo>
                    <a:lnTo>
                      <a:pt x="550" y="3968"/>
                    </a:lnTo>
                    <a:lnTo>
                      <a:pt x="540" y="3904"/>
                    </a:lnTo>
                    <a:lnTo>
                      <a:pt x="538" y="3879"/>
                    </a:lnTo>
                    <a:lnTo>
                      <a:pt x="531" y="3817"/>
                    </a:lnTo>
                    <a:lnTo>
                      <a:pt x="526" y="3757"/>
                    </a:lnTo>
                    <a:lnTo>
                      <a:pt x="522" y="3732"/>
                    </a:lnTo>
                    <a:lnTo>
                      <a:pt x="520" y="3712"/>
                    </a:lnTo>
                    <a:lnTo>
                      <a:pt x="518" y="3669"/>
                    </a:lnTo>
                    <a:lnTo>
                      <a:pt x="514" y="3619"/>
                    </a:lnTo>
                    <a:lnTo>
                      <a:pt x="506" y="3582"/>
                    </a:lnTo>
                    <a:lnTo>
                      <a:pt x="480" y="3480"/>
                    </a:lnTo>
                    <a:lnTo>
                      <a:pt x="463" y="3422"/>
                    </a:lnTo>
                    <a:lnTo>
                      <a:pt x="451" y="3381"/>
                    </a:lnTo>
                    <a:lnTo>
                      <a:pt x="415" y="3247"/>
                    </a:lnTo>
                    <a:lnTo>
                      <a:pt x="369" y="3076"/>
                    </a:lnTo>
                    <a:lnTo>
                      <a:pt x="369" y="3009"/>
                    </a:lnTo>
                    <a:lnTo>
                      <a:pt x="368" y="2943"/>
                    </a:lnTo>
                    <a:lnTo>
                      <a:pt x="321" y="2940"/>
                    </a:lnTo>
                    <a:lnTo>
                      <a:pt x="283" y="2938"/>
                    </a:lnTo>
                    <a:lnTo>
                      <a:pt x="269" y="2936"/>
                    </a:lnTo>
                    <a:lnTo>
                      <a:pt x="260" y="2934"/>
                    </a:lnTo>
                    <a:lnTo>
                      <a:pt x="233" y="2929"/>
                    </a:lnTo>
                    <a:lnTo>
                      <a:pt x="208" y="2924"/>
                    </a:lnTo>
                    <a:lnTo>
                      <a:pt x="171" y="2910"/>
                    </a:lnTo>
                    <a:lnTo>
                      <a:pt x="160" y="2901"/>
                    </a:lnTo>
                    <a:lnTo>
                      <a:pt x="148" y="2886"/>
                    </a:lnTo>
                    <a:lnTo>
                      <a:pt x="125" y="2853"/>
                    </a:lnTo>
                    <a:lnTo>
                      <a:pt x="109" y="2830"/>
                    </a:lnTo>
                    <a:lnTo>
                      <a:pt x="93" y="2796"/>
                    </a:lnTo>
                    <a:lnTo>
                      <a:pt x="86" y="2775"/>
                    </a:lnTo>
                    <a:lnTo>
                      <a:pt x="80" y="2754"/>
                    </a:lnTo>
                    <a:lnTo>
                      <a:pt x="75" y="2727"/>
                    </a:lnTo>
                    <a:lnTo>
                      <a:pt x="77" y="2709"/>
                    </a:lnTo>
                    <a:lnTo>
                      <a:pt x="79" y="2677"/>
                    </a:lnTo>
                    <a:lnTo>
                      <a:pt x="63" y="2677"/>
                    </a:lnTo>
                    <a:lnTo>
                      <a:pt x="48" y="2677"/>
                    </a:lnTo>
                    <a:lnTo>
                      <a:pt x="46" y="2663"/>
                    </a:lnTo>
                    <a:lnTo>
                      <a:pt x="44" y="2637"/>
                    </a:lnTo>
                    <a:lnTo>
                      <a:pt x="39" y="2585"/>
                    </a:lnTo>
                    <a:lnTo>
                      <a:pt x="35" y="2534"/>
                    </a:lnTo>
                    <a:lnTo>
                      <a:pt x="32" y="2511"/>
                    </a:lnTo>
                    <a:lnTo>
                      <a:pt x="29" y="2491"/>
                    </a:lnTo>
                    <a:lnTo>
                      <a:pt x="25" y="2448"/>
                    </a:lnTo>
                    <a:lnTo>
                      <a:pt x="21" y="2406"/>
                    </a:lnTo>
                    <a:lnTo>
                      <a:pt x="19" y="2387"/>
                    </a:lnTo>
                    <a:lnTo>
                      <a:pt x="13" y="2340"/>
                    </a:lnTo>
                    <a:lnTo>
                      <a:pt x="9" y="2270"/>
                    </a:lnTo>
                    <a:lnTo>
                      <a:pt x="6" y="2207"/>
                    </a:lnTo>
                    <a:lnTo>
                      <a:pt x="3" y="2167"/>
                    </a:lnTo>
                    <a:lnTo>
                      <a:pt x="0" y="2048"/>
                    </a:lnTo>
                    <a:lnTo>
                      <a:pt x="3" y="1958"/>
                    </a:lnTo>
                    <a:lnTo>
                      <a:pt x="5" y="1938"/>
                    </a:lnTo>
                    <a:lnTo>
                      <a:pt x="11" y="1896"/>
                    </a:lnTo>
                    <a:lnTo>
                      <a:pt x="15" y="1854"/>
                    </a:lnTo>
                    <a:lnTo>
                      <a:pt x="19" y="1835"/>
                    </a:lnTo>
                    <a:lnTo>
                      <a:pt x="24" y="1773"/>
                    </a:lnTo>
                    <a:lnTo>
                      <a:pt x="33" y="1536"/>
                    </a:lnTo>
                    <a:lnTo>
                      <a:pt x="34" y="1408"/>
                    </a:lnTo>
                    <a:lnTo>
                      <a:pt x="35" y="1360"/>
                    </a:lnTo>
                    <a:lnTo>
                      <a:pt x="47" y="1252"/>
                    </a:lnTo>
                    <a:lnTo>
                      <a:pt x="61" y="1164"/>
                    </a:lnTo>
                    <a:lnTo>
                      <a:pt x="68" y="1128"/>
                    </a:lnTo>
                    <a:lnTo>
                      <a:pt x="77" y="1100"/>
                    </a:lnTo>
                    <a:lnTo>
                      <a:pt x="84" y="1094"/>
                    </a:lnTo>
                    <a:lnTo>
                      <a:pt x="102" y="1081"/>
                    </a:lnTo>
                    <a:lnTo>
                      <a:pt x="169" y="1044"/>
                    </a:lnTo>
                    <a:lnTo>
                      <a:pt x="212" y="1025"/>
                    </a:lnTo>
                    <a:lnTo>
                      <a:pt x="323" y="974"/>
                    </a:lnTo>
                    <a:lnTo>
                      <a:pt x="505" y="883"/>
                    </a:lnTo>
                    <a:lnTo>
                      <a:pt x="534" y="864"/>
                    </a:lnTo>
                    <a:lnTo>
                      <a:pt x="541" y="856"/>
                    </a:lnTo>
                    <a:lnTo>
                      <a:pt x="547" y="839"/>
                    </a:lnTo>
                    <a:lnTo>
                      <a:pt x="547" y="820"/>
                    </a:lnTo>
                    <a:lnTo>
                      <a:pt x="547" y="801"/>
                    </a:lnTo>
                    <a:lnTo>
                      <a:pt x="542" y="780"/>
                    </a:lnTo>
                    <a:lnTo>
                      <a:pt x="536" y="767"/>
                    </a:lnTo>
                    <a:lnTo>
                      <a:pt x="525" y="744"/>
                    </a:lnTo>
                    <a:lnTo>
                      <a:pt x="506" y="693"/>
                    </a:lnTo>
                    <a:lnTo>
                      <a:pt x="504" y="681"/>
                    </a:lnTo>
                    <a:lnTo>
                      <a:pt x="503" y="669"/>
                    </a:lnTo>
                    <a:lnTo>
                      <a:pt x="493" y="652"/>
                    </a:lnTo>
                    <a:lnTo>
                      <a:pt x="485" y="649"/>
                    </a:lnTo>
                    <a:lnTo>
                      <a:pt x="474" y="644"/>
                    </a:lnTo>
                    <a:lnTo>
                      <a:pt x="463" y="635"/>
                    </a:lnTo>
                    <a:lnTo>
                      <a:pt x="453" y="619"/>
                    </a:lnTo>
                    <a:lnTo>
                      <a:pt x="438" y="561"/>
                    </a:lnTo>
                    <a:lnTo>
                      <a:pt x="437" y="528"/>
                    </a:lnTo>
                    <a:lnTo>
                      <a:pt x="437" y="512"/>
                    </a:lnTo>
                    <a:lnTo>
                      <a:pt x="440" y="498"/>
                    </a:lnTo>
                    <a:lnTo>
                      <a:pt x="446" y="493"/>
                    </a:lnTo>
                    <a:lnTo>
                      <a:pt x="450" y="490"/>
                    </a:lnTo>
                    <a:lnTo>
                      <a:pt x="455" y="467"/>
                    </a:lnTo>
                    <a:lnTo>
                      <a:pt x="456" y="437"/>
                    </a:lnTo>
                    <a:lnTo>
                      <a:pt x="460" y="368"/>
                    </a:lnTo>
                    <a:lnTo>
                      <a:pt x="472" y="307"/>
                    </a:lnTo>
                    <a:lnTo>
                      <a:pt x="485" y="275"/>
                    </a:lnTo>
                    <a:lnTo>
                      <a:pt x="495" y="261"/>
                    </a:lnTo>
                    <a:lnTo>
                      <a:pt x="514" y="233"/>
                    </a:lnTo>
                    <a:lnTo>
                      <a:pt x="545" y="205"/>
                    </a:lnTo>
                    <a:lnTo>
                      <a:pt x="575" y="191"/>
                    </a:lnTo>
                    <a:lnTo>
                      <a:pt x="618" y="171"/>
                    </a:lnTo>
                    <a:lnTo>
                      <a:pt x="662" y="159"/>
                    </a:lnTo>
                    <a:lnTo>
                      <a:pt x="690" y="160"/>
                    </a:lnTo>
                    <a:lnTo>
                      <a:pt x="725" y="163"/>
                    </a:lnTo>
                    <a:lnTo>
                      <a:pt x="788" y="174"/>
                    </a:lnTo>
                    <a:lnTo>
                      <a:pt x="840" y="193"/>
                    </a:lnTo>
                    <a:lnTo>
                      <a:pt x="884" y="219"/>
                    </a:lnTo>
                    <a:lnTo>
                      <a:pt x="901" y="235"/>
                    </a:lnTo>
                    <a:lnTo>
                      <a:pt x="916" y="250"/>
                    </a:lnTo>
                    <a:lnTo>
                      <a:pt x="937" y="290"/>
                    </a:lnTo>
                    <a:lnTo>
                      <a:pt x="949" y="323"/>
                    </a:lnTo>
                    <a:lnTo>
                      <a:pt x="955" y="343"/>
                    </a:lnTo>
                    <a:lnTo>
                      <a:pt x="960" y="380"/>
                    </a:lnTo>
                    <a:lnTo>
                      <a:pt x="958" y="420"/>
                    </a:lnTo>
                    <a:lnTo>
                      <a:pt x="958" y="460"/>
                    </a:lnTo>
                    <a:lnTo>
                      <a:pt x="962" y="490"/>
                    </a:lnTo>
                    <a:lnTo>
                      <a:pt x="967" y="498"/>
                    </a:lnTo>
                    <a:lnTo>
                      <a:pt x="975" y="510"/>
                    </a:lnTo>
                    <a:lnTo>
                      <a:pt x="977" y="541"/>
                    </a:lnTo>
                    <a:lnTo>
                      <a:pt x="974" y="573"/>
                    </a:lnTo>
                    <a:lnTo>
                      <a:pt x="972" y="591"/>
                    </a:lnTo>
                    <a:lnTo>
                      <a:pt x="963" y="613"/>
                    </a:lnTo>
                    <a:lnTo>
                      <a:pt x="953" y="627"/>
                    </a:lnTo>
                    <a:lnTo>
                      <a:pt x="937" y="651"/>
                    </a:lnTo>
                    <a:lnTo>
                      <a:pt x="923" y="683"/>
                    </a:lnTo>
                    <a:lnTo>
                      <a:pt x="921" y="702"/>
                    </a:lnTo>
                    <a:lnTo>
                      <a:pt x="918" y="728"/>
                    </a:lnTo>
                    <a:lnTo>
                      <a:pt x="912" y="750"/>
                    </a:lnTo>
                    <a:lnTo>
                      <a:pt x="907" y="772"/>
                    </a:lnTo>
                    <a:lnTo>
                      <a:pt x="912" y="809"/>
                    </a:lnTo>
                    <a:lnTo>
                      <a:pt x="926" y="829"/>
                    </a:lnTo>
                    <a:lnTo>
                      <a:pt x="935" y="844"/>
                    </a:lnTo>
                    <a:lnTo>
                      <a:pt x="955" y="865"/>
                    </a:lnTo>
                    <a:lnTo>
                      <a:pt x="995" y="884"/>
                    </a:lnTo>
                    <a:lnTo>
                      <a:pt x="1044" y="896"/>
                    </a:lnTo>
                    <a:lnTo>
                      <a:pt x="1114" y="914"/>
                    </a:lnTo>
                    <a:lnTo>
                      <a:pt x="1249" y="950"/>
                    </a:lnTo>
                    <a:lnTo>
                      <a:pt x="1344" y="976"/>
                    </a:lnTo>
                    <a:lnTo>
                      <a:pt x="1412" y="997"/>
                    </a:lnTo>
                    <a:lnTo>
                      <a:pt x="1418" y="1004"/>
                    </a:lnTo>
                    <a:lnTo>
                      <a:pt x="1429" y="1020"/>
                    </a:lnTo>
                    <a:lnTo>
                      <a:pt x="1463" y="1098"/>
                    </a:lnTo>
                    <a:lnTo>
                      <a:pt x="1480" y="1145"/>
                    </a:lnTo>
                    <a:lnTo>
                      <a:pt x="1490" y="1174"/>
                    </a:lnTo>
                    <a:lnTo>
                      <a:pt x="1498" y="1216"/>
                    </a:lnTo>
                    <a:lnTo>
                      <a:pt x="1502" y="1252"/>
                    </a:lnTo>
                    <a:lnTo>
                      <a:pt x="1505" y="1290"/>
                    </a:lnTo>
                    <a:lnTo>
                      <a:pt x="1516" y="1366"/>
                    </a:lnTo>
                    <a:lnTo>
                      <a:pt x="1527" y="1426"/>
                    </a:lnTo>
                    <a:lnTo>
                      <a:pt x="1547" y="1533"/>
                    </a:lnTo>
                    <a:lnTo>
                      <a:pt x="1570" y="1675"/>
                    </a:lnTo>
                    <a:lnTo>
                      <a:pt x="1577" y="1722"/>
                    </a:lnTo>
                    <a:lnTo>
                      <a:pt x="1586" y="1768"/>
                    </a:lnTo>
                    <a:lnTo>
                      <a:pt x="1592" y="1797"/>
                    </a:lnTo>
                    <a:lnTo>
                      <a:pt x="1594" y="1867"/>
                    </a:lnTo>
                    <a:lnTo>
                      <a:pt x="1593" y="1954"/>
                    </a:lnTo>
                    <a:lnTo>
                      <a:pt x="1592" y="2094"/>
                    </a:lnTo>
                    <a:lnTo>
                      <a:pt x="1558" y="2294"/>
                    </a:lnTo>
                    <a:lnTo>
                      <a:pt x="1531" y="2448"/>
                    </a:lnTo>
                    <a:lnTo>
                      <a:pt x="1524" y="2494"/>
                    </a:lnTo>
                    <a:lnTo>
                      <a:pt x="1519" y="2495"/>
                    </a:lnTo>
                    <a:lnTo>
                      <a:pt x="1504" y="2497"/>
                    </a:lnTo>
                    <a:lnTo>
                      <a:pt x="1484" y="2498"/>
                    </a:lnTo>
                    <a:lnTo>
                      <a:pt x="1484" y="2516"/>
                    </a:lnTo>
                    <a:lnTo>
                      <a:pt x="1485" y="2543"/>
                    </a:lnTo>
                    <a:lnTo>
                      <a:pt x="1488" y="2583"/>
                    </a:lnTo>
                    <a:lnTo>
                      <a:pt x="1488" y="2619"/>
                    </a:lnTo>
                    <a:lnTo>
                      <a:pt x="1482" y="2695"/>
                    </a:lnTo>
                    <a:lnTo>
                      <a:pt x="1474" y="2730"/>
                    </a:lnTo>
                    <a:lnTo>
                      <a:pt x="1473" y="2746"/>
                    </a:lnTo>
                    <a:lnTo>
                      <a:pt x="1493" y="2875"/>
                    </a:lnTo>
                    <a:lnTo>
                      <a:pt x="1520" y="3028"/>
                    </a:lnTo>
                    <a:lnTo>
                      <a:pt x="1532" y="3097"/>
                    </a:lnTo>
                    <a:lnTo>
                      <a:pt x="1540" y="3139"/>
                    </a:lnTo>
                    <a:lnTo>
                      <a:pt x="1544" y="3169"/>
                    </a:lnTo>
                    <a:lnTo>
                      <a:pt x="1550" y="3199"/>
                    </a:lnTo>
                    <a:lnTo>
                      <a:pt x="1558" y="3244"/>
                    </a:lnTo>
                    <a:lnTo>
                      <a:pt x="1573" y="3393"/>
                    </a:lnTo>
                    <a:lnTo>
                      <a:pt x="1580" y="3453"/>
                    </a:lnTo>
                    <a:lnTo>
                      <a:pt x="1584" y="3492"/>
                    </a:lnTo>
                    <a:lnTo>
                      <a:pt x="1588" y="3618"/>
                    </a:lnTo>
                    <a:lnTo>
                      <a:pt x="1590" y="4242"/>
                    </a:lnTo>
                    <a:lnTo>
                      <a:pt x="1587" y="4371"/>
                    </a:lnTo>
                    <a:lnTo>
                      <a:pt x="1582" y="4407"/>
                    </a:lnTo>
                    <a:lnTo>
                      <a:pt x="1570" y="4444"/>
                    </a:lnTo>
                    <a:lnTo>
                      <a:pt x="1558" y="4480"/>
                    </a:lnTo>
                    <a:lnTo>
                      <a:pt x="1555" y="4502"/>
                    </a:lnTo>
                    <a:lnTo>
                      <a:pt x="1553" y="4527"/>
                    </a:lnTo>
                    <a:lnTo>
                      <a:pt x="1547" y="4560"/>
                    </a:lnTo>
                    <a:lnTo>
                      <a:pt x="1540" y="4582"/>
                    </a:lnTo>
                    <a:lnTo>
                      <a:pt x="1532" y="4599"/>
                    </a:lnTo>
                    <a:lnTo>
                      <a:pt x="1526" y="4602"/>
                    </a:lnTo>
                    <a:lnTo>
                      <a:pt x="1518" y="4605"/>
                    </a:lnTo>
                    <a:lnTo>
                      <a:pt x="1515" y="4612"/>
                    </a:lnTo>
                    <a:lnTo>
                      <a:pt x="1517" y="4619"/>
                    </a:lnTo>
                    <a:lnTo>
                      <a:pt x="1521" y="4634"/>
                    </a:lnTo>
                    <a:lnTo>
                      <a:pt x="1529" y="4651"/>
                    </a:lnTo>
                    <a:lnTo>
                      <a:pt x="1536" y="4663"/>
                    </a:lnTo>
                    <a:lnTo>
                      <a:pt x="1566" y="4695"/>
                    </a:lnTo>
                    <a:lnTo>
                      <a:pt x="1603" y="4727"/>
                    </a:lnTo>
                    <a:lnTo>
                      <a:pt x="1615" y="4741"/>
                    </a:lnTo>
                    <a:lnTo>
                      <a:pt x="1631" y="4784"/>
                    </a:lnTo>
                    <a:lnTo>
                      <a:pt x="1632" y="4808"/>
                    </a:lnTo>
                    <a:lnTo>
                      <a:pt x="1632" y="4821"/>
                    </a:lnTo>
                    <a:lnTo>
                      <a:pt x="1627" y="4835"/>
                    </a:lnTo>
                    <a:lnTo>
                      <a:pt x="1617" y="4844"/>
                    </a:lnTo>
                    <a:lnTo>
                      <a:pt x="1600" y="4857"/>
                    </a:lnTo>
                    <a:lnTo>
                      <a:pt x="1587" y="4860"/>
                    </a:lnTo>
                    <a:lnTo>
                      <a:pt x="1567" y="4865"/>
                    </a:lnTo>
                    <a:lnTo>
                      <a:pt x="1536" y="4881"/>
                    </a:lnTo>
                    <a:lnTo>
                      <a:pt x="1526" y="4891"/>
                    </a:lnTo>
                    <a:lnTo>
                      <a:pt x="1517" y="4902"/>
                    </a:lnTo>
                    <a:lnTo>
                      <a:pt x="1511" y="4905"/>
                    </a:lnTo>
                    <a:lnTo>
                      <a:pt x="1505" y="4906"/>
                    </a:lnTo>
                    <a:lnTo>
                      <a:pt x="1500" y="4910"/>
                    </a:lnTo>
                    <a:lnTo>
                      <a:pt x="1497" y="4912"/>
                    </a:lnTo>
                    <a:lnTo>
                      <a:pt x="1496" y="4911"/>
                    </a:lnTo>
                    <a:lnTo>
                      <a:pt x="1496" y="4908"/>
                    </a:lnTo>
                    <a:lnTo>
                      <a:pt x="1495" y="4903"/>
                    </a:lnTo>
                    <a:lnTo>
                      <a:pt x="1490" y="4902"/>
                    </a:lnTo>
                    <a:lnTo>
                      <a:pt x="1486" y="4905"/>
                    </a:lnTo>
                    <a:lnTo>
                      <a:pt x="1482" y="4909"/>
                    </a:lnTo>
                    <a:lnTo>
                      <a:pt x="1482" y="4906"/>
                    </a:lnTo>
                    <a:lnTo>
                      <a:pt x="1481" y="4903"/>
                    </a:lnTo>
                    <a:lnTo>
                      <a:pt x="1472" y="4905"/>
                    </a:lnTo>
                    <a:lnTo>
                      <a:pt x="1465" y="4908"/>
                    </a:lnTo>
                    <a:lnTo>
                      <a:pt x="1461" y="4908"/>
                    </a:lnTo>
                    <a:lnTo>
                      <a:pt x="1461" y="4905"/>
                    </a:lnTo>
                    <a:lnTo>
                      <a:pt x="1465" y="4905"/>
                    </a:lnTo>
                    <a:lnTo>
                      <a:pt x="1468" y="4904"/>
                    </a:lnTo>
                    <a:lnTo>
                      <a:pt x="1467" y="4903"/>
                    </a:lnTo>
                    <a:lnTo>
                      <a:pt x="1463" y="4903"/>
                    </a:lnTo>
                    <a:lnTo>
                      <a:pt x="1456" y="4905"/>
                    </a:lnTo>
                    <a:lnTo>
                      <a:pt x="1448" y="4908"/>
                    </a:lnTo>
                    <a:lnTo>
                      <a:pt x="1447" y="4904"/>
                    </a:lnTo>
                    <a:lnTo>
                      <a:pt x="1446" y="4902"/>
                    </a:lnTo>
                    <a:lnTo>
                      <a:pt x="1444" y="4905"/>
                    </a:lnTo>
                    <a:lnTo>
                      <a:pt x="1440" y="4909"/>
                    </a:lnTo>
                    <a:lnTo>
                      <a:pt x="1437" y="4906"/>
                    </a:lnTo>
                    <a:lnTo>
                      <a:pt x="1431" y="4904"/>
                    </a:lnTo>
                    <a:lnTo>
                      <a:pt x="1400" y="4903"/>
                    </a:lnTo>
                    <a:lnTo>
                      <a:pt x="1393" y="4906"/>
                    </a:lnTo>
                    <a:lnTo>
                      <a:pt x="1390" y="4909"/>
                    </a:lnTo>
                    <a:lnTo>
                      <a:pt x="1380" y="4905"/>
                    </a:lnTo>
                    <a:lnTo>
                      <a:pt x="1370" y="4902"/>
                    </a:lnTo>
                    <a:lnTo>
                      <a:pt x="1359" y="4904"/>
                    </a:lnTo>
                    <a:lnTo>
                      <a:pt x="1351" y="4908"/>
                    </a:lnTo>
                    <a:lnTo>
                      <a:pt x="1346" y="4904"/>
                    </a:lnTo>
                    <a:lnTo>
                      <a:pt x="1344" y="4902"/>
                    </a:lnTo>
                    <a:lnTo>
                      <a:pt x="1341" y="4905"/>
                    </a:lnTo>
                    <a:lnTo>
                      <a:pt x="1334" y="4908"/>
                    </a:lnTo>
                    <a:lnTo>
                      <a:pt x="1308" y="4906"/>
                    </a:lnTo>
                    <a:lnTo>
                      <a:pt x="1300" y="4904"/>
                    </a:lnTo>
                    <a:lnTo>
                      <a:pt x="1296" y="4903"/>
                    </a:lnTo>
                    <a:lnTo>
                      <a:pt x="1288" y="4905"/>
                    </a:lnTo>
                    <a:lnTo>
                      <a:pt x="1280" y="4906"/>
                    </a:lnTo>
                    <a:lnTo>
                      <a:pt x="1274" y="4904"/>
                    </a:lnTo>
                    <a:lnTo>
                      <a:pt x="1268" y="4903"/>
                    </a:lnTo>
                    <a:lnTo>
                      <a:pt x="1262" y="4905"/>
                    </a:lnTo>
                    <a:lnTo>
                      <a:pt x="1255" y="4908"/>
                    </a:lnTo>
                    <a:lnTo>
                      <a:pt x="1252" y="4906"/>
                    </a:lnTo>
                    <a:lnTo>
                      <a:pt x="1251" y="4906"/>
                    </a:lnTo>
                    <a:lnTo>
                      <a:pt x="1251" y="4913"/>
                    </a:lnTo>
                    <a:lnTo>
                      <a:pt x="1252" y="4920"/>
                    </a:lnTo>
                    <a:lnTo>
                      <a:pt x="1252" y="4923"/>
                    </a:lnTo>
                    <a:lnTo>
                      <a:pt x="1249" y="4921"/>
                    </a:lnTo>
                    <a:close/>
                    <a:moveTo>
                      <a:pt x="1390" y="4882"/>
                    </a:moveTo>
                    <a:lnTo>
                      <a:pt x="1388" y="4882"/>
                    </a:lnTo>
                    <a:lnTo>
                      <a:pt x="1386" y="4887"/>
                    </a:lnTo>
                    <a:lnTo>
                      <a:pt x="1385" y="4890"/>
                    </a:lnTo>
                    <a:lnTo>
                      <a:pt x="1386" y="4891"/>
                    </a:lnTo>
                    <a:lnTo>
                      <a:pt x="1388" y="4889"/>
                    </a:lnTo>
                    <a:lnTo>
                      <a:pt x="1390" y="4885"/>
                    </a:lnTo>
                    <a:lnTo>
                      <a:pt x="1390" y="488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68580" tIns="34290" rIns="68580" bIns="34290"/>
              <a:lstStyle/>
              <a:p>
                <a:pPr eaLnBrk="1" hangingPunct="1">
                  <a:buFont typeface="Arial" charset="0"/>
                  <a:buNone/>
                  <a:defRPr/>
                </a:pPr>
                <a:endParaRPr lang="en-GB" sz="1350" noProof="1">
                  <a:latin typeface="Arial" charset="0"/>
                  <a:ea typeface="宋体" charset="-122"/>
                </a:endParaRPr>
              </a:p>
            </p:txBody>
          </p:sp>
        </p:grp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70A5E7D5-6F54-014D-BDE1-A4A585E9E3D9}"/>
                </a:ext>
              </a:extLst>
            </p:cNvPr>
            <p:cNvSpPr/>
            <p:nvPr/>
          </p:nvSpPr>
          <p:spPr bwMode="auto">
            <a:xfrm>
              <a:off x="10171567" y="4631928"/>
              <a:ext cx="212725" cy="739775"/>
            </a:xfrm>
            <a:custGeom>
              <a:avLst/>
              <a:gdLst>
                <a:gd name="T0" fmla="*/ 915 w 1432"/>
                <a:gd name="T1" fmla="*/ 4947 h 4973"/>
                <a:gd name="T2" fmla="*/ 917 w 1432"/>
                <a:gd name="T3" fmla="*/ 4895 h 4973"/>
                <a:gd name="T4" fmla="*/ 1022 w 1432"/>
                <a:gd name="T5" fmla="*/ 4762 h 4973"/>
                <a:gd name="T6" fmla="*/ 1094 w 1432"/>
                <a:gd name="T7" fmla="*/ 4616 h 4973"/>
                <a:gd name="T8" fmla="*/ 1064 w 1432"/>
                <a:gd name="T9" fmla="*/ 4568 h 4973"/>
                <a:gd name="T10" fmla="*/ 1017 w 1432"/>
                <a:gd name="T11" fmla="*/ 4423 h 4973"/>
                <a:gd name="T12" fmla="*/ 977 w 1432"/>
                <a:gd name="T13" fmla="*/ 4003 h 4973"/>
                <a:gd name="T14" fmla="*/ 863 w 1432"/>
                <a:gd name="T15" fmla="*/ 3436 h 4973"/>
                <a:gd name="T16" fmla="*/ 743 w 1432"/>
                <a:gd name="T17" fmla="*/ 3220 h 4973"/>
                <a:gd name="T18" fmla="*/ 704 w 1432"/>
                <a:gd name="T19" fmla="*/ 3814 h 4973"/>
                <a:gd name="T20" fmla="*/ 662 w 1432"/>
                <a:gd name="T21" fmla="*/ 4367 h 4973"/>
                <a:gd name="T22" fmla="*/ 624 w 1432"/>
                <a:gd name="T23" fmla="*/ 4477 h 4973"/>
                <a:gd name="T24" fmla="*/ 481 w 1432"/>
                <a:gd name="T25" fmla="*/ 4544 h 4973"/>
                <a:gd name="T26" fmla="*/ 327 w 1432"/>
                <a:gd name="T27" fmla="*/ 4571 h 4973"/>
                <a:gd name="T28" fmla="*/ 225 w 1432"/>
                <a:gd name="T29" fmla="*/ 4614 h 4973"/>
                <a:gd name="T30" fmla="*/ 107 w 1432"/>
                <a:gd name="T31" fmla="*/ 4625 h 4973"/>
                <a:gd name="T32" fmla="*/ 13 w 1432"/>
                <a:gd name="T33" fmla="*/ 4605 h 4973"/>
                <a:gd name="T34" fmla="*/ 16 w 1432"/>
                <a:gd name="T35" fmla="*/ 4556 h 4973"/>
                <a:gd name="T36" fmla="*/ 165 w 1432"/>
                <a:gd name="T37" fmla="*/ 4469 h 4973"/>
                <a:gd name="T38" fmla="*/ 273 w 1432"/>
                <a:gd name="T39" fmla="*/ 4386 h 4973"/>
                <a:gd name="T40" fmla="*/ 333 w 1432"/>
                <a:gd name="T41" fmla="*/ 4212 h 4973"/>
                <a:gd name="T42" fmla="*/ 392 w 1432"/>
                <a:gd name="T43" fmla="*/ 3755 h 4973"/>
                <a:gd name="T44" fmla="*/ 348 w 1432"/>
                <a:gd name="T45" fmla="*/ 3283 h 4973"/>
                <a:gd name="T46" fmla="*/ 256 w 1432"/>
                <a:gd name="T47" fmla="*/ 2719 h 4973"/>
                <a:gd name="T48" fmla="*/ 224 w 1432"/>
                <a:gd name="T49" fmla="*/ 2312 h 4973"/>
                <a:gd name="T50" fmla="*/ 192 w 1432"/>
                <a:gd name="T51" fmla="*/ 2206 h 4973"/>
                <a:gd name="T52" fmla="*/ 130 w 1432"/>
                <a:gd name="T53" fmla="*/ 2129 h 4973"/>
                <a:gd name="T54" fmla="*/ 102 w 1432"/>
                <a:gd name="T55" fmla="*/ 1786 h 4973"/>
                <a:gd name="T56" fmla="*/ 131 w 1432"/>
                <a:gd name="T57" fmla="*/ 1160 h 4973"/>
                <a:gd name="T58" fmla="*/ 166 w 1432"/>
                <a:gd name="T59" fmla="*/ 985 h 4973"/>
                <a:gd name="T60" fmla="*/ 268 w 1432"/>
                <a:gd name="T61" fmla="*/ 891 h 4973"/>
                <a:gd name="T62" fmla="*/ 452 w 1432"/>
                <a:gd name="T63" fmla="*/ 732 h 4973"/>
                <a:gd name="T64" fmla="*/ 496 w 1432"/>
                <a:gd name="T65" fmla="*/ 661 h 4973"/>
                <a:gd name="T66" fmla="*/ 458 w 1432"/>
                <a:gd name="T67" fmla="*/ 562 h 4973"/>
                <a:gd name="T68" fmla="*/ 389 w 1432"/>
                <a:gd name="T69" fmla="*/ 318 h 4973"/>
                <a:gd name="T70" fmla="*/ 374 w 1432"/>
                <a:gd name="T71" fmla="*/ 160 h 4973"/>
                <a:gd name="T72" fmla="*/ 442 w 1432"/>
                <a:gd name="T73" fmla="*/ 60 h 4973"/>
                <a:gd name="T74" fmla="*/ 588 w 1432"/>
                <a:gd name="T75" fmla="*/ 0 h 4973"/>
                <a:gd name="T76" fmla="*/ 746 w 1432"/>
                <a:gd name="T77" fmla="*/ 34 h 4973"/>
                <a:gd name="T78" fmla="*/ 817 w 1432"/>
                <a:gd name="T79" fmla="*/ 99 h 4973"/>
                <a:gd name="T80" fmla="*/ 858 w 1432"/>
                <a:gd name="T81" fmla="*/ 273 h 4973"/>
                <a:gd name="T82" fmla="*/ 826 w 1432"/>
                <a:gd name="T83" fmla="*/ 439 h 4973"/>
                <a:gd name="T84" fmla="*/ 849 w 1432"/>
                <a:gd name="T85" fmla="*/ 588 h 4973"/>
                <a:gd name="T86" fmla="*/ 932 w 1432"/>
                <a:gd name="T87" fmla="*/ 666 h 4973"/>
                <a:gd name="T88" fmla="*/ 1079 w 1432"/>
                <a:gd name="T89" fmla="*/ 734 h 4973"/>
                <a:gd name="T90" fmla="*/ 1263 w 1432"/>
                <a:gd name="T91" fmla="*/ 808 h 4973"/>
                <a:gd name="T92" fmla="*/ 1321 w 1432"/>
                <a:gd name="T93" fmla="*/ 896 h 4973"/>
                <a:gd name="T94" fmla="*/ 1374 w 1432"/>
                <a:gd name="T95" fmla="*/ 1232 h 4973"/>
                <a:gd name="T96" fmla="*/ 1401 w 1432"/>
                <a:gd name="T97" fmla="*/ 1683 h 4973"/>
                <a:gd name="T98" fmla="*/ 1337 w 1432"/>
                <a:gd name="T99" fmla="*/ 1828 h 4973"/>
                <a:gd name="T100" fmla="*/ 1245 w 1432"/>
                <a:gd name="T101" fmla="*/ 2272 h 4973"/>
                <a:gd name="T102" fmla="*/ 1257 w 1432"/>
                <a:gd name="T103" fmla="*/ 2679 h 4973"/>
                <a:gd name="T104" fmla="*/ 1271 w 1432"/>
                <a:gd name="T105" fmla="*/ 2953 h 4973"/>
                <a:gd name="T106" fmla="*/ 1356 w 1432"/>
                <a:gd name="T107" fmla="*/ 3439 h 4973"/>
                <a:gd name="T108" fmla="*/ 1404 w 1432"/>
                <a:gd name="T109" fmla="*/ 3996 h 4973"/>
                <a:gd name="T110" fmla="*/ 1400 w 1432"/>
                <a:gd name="T111" fmla="*/ 4502 h 4973"/>
                <a:gd name="T112" fmla="*/ 1432 w 1432"/>
                <a:gd name="T113" fmla="*/ 4743 h 4973"/>
                <a:gd name="T114" fmla="*/ 1232 w 1432"/>
                <a:gd name="T115" fmla="*/ 4914 h 4973"/>
                <a:gd name="T116" fmla="*/ 1059 w 1432"/>
                <a:gd name="T117" fmla="*/ 4971 h 4973"/>
                <a:gd name="T118" fmla="*/ 976 w 1432"/>
                <a:gd name="T119" fmla="*/ 4968 h 4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32" h="4973">
                  <a:moveTo>
                    <a:pt x="976" y="4968"/>
                  </a:moveTo>
                  <a:lnTo>
                    <a:pt x="944" y="4961"/>
                  </a:lnTo>
                  <a:lnTo>
                    <a:pt x="915" y="4947"/>
                  </a:lnTo>
                  <a:lnTo>
                    <a:pt x="907" y="4935"/>
                  </a:lnTo>
                  <a:lnTo>
                    <a:pt x="908" y="4917"/>
                  </a:lnTo>
                  <a:lnTo>
                    <a:pt x="917" y="4895"/>
                  </a:lnTo>
                  <a:lnTo>
                    <a:pt x="947" y="4852"/>
                  </a:lnTo>
                  <a:lnTo>
                    <a:pt x="980" y="4812"/>
                  </a:lnTo>
                  <a:lnTo>
                    <a:pt x="1022" y="4762"/>
                  </a:lnTo>
                  <a:lnTo>
                    <a:pt x="1075" y="4684"/>
                  </a:lnTo>
                  <a:lnTo>
                    <a:pt x="1093" y="4640"/>
                  </a:lnTo>
                  <a:lnTo>
                    <a:pt x="1094" y="4616"/>
                  </a:lnTo>
                  <a:lnTo>
                    <a:pt x="1088" y="4594"/>
                  </a:lnTo>
                  <a:lnTo>
                    <a:pt x="1074" y="4576"/>
                  </a:lnTo>
                  <a:lnTo>
                    <a:pt x="1064" y="4568"/>
                  </a:lnTo>
                  <a:lnTo>
                    <a:pt x="1052" y="4556"/>
                  </a:lnTo>
                  <a:lnTo>
                    <a:pt x="1033" y="4513"/>
                  </a:lnTo>
                  <a:lnTo>
                    <a:pt x="1017" y="4423"/>
                  </a:lnTo>
                  <a:lnTo>
                    <a:pt x="1000" y="4265"/>
                  </a:lnTo>
                  <a:lnTo>
                    <a:pt x="989" y="4148"/>
                  </a:lnTo>
                  <a:lnTo>
                    <a:pt x="977" y="4003"/>
                  </a:lnTo>
                  <a:lnTo>
                    <a:pt x="950" y="3786"/>
                  </a:lnTo>
                  <a:lnTo>
                    <a:pt x="915" y="3613"/>
                  </a:lnTo>
                  <a:lnTo>
                    <a:pt x="863" y="3436"/>
                  </a:lnTo>
                  <a:lnTo>
                    <a:pt x="826" y="3327"/>
                  </a:lnTo>
                  <a:lnTo>
                    <a:pt x="758" y="3135"/>
                  </a:lnTo>
                  <a:lnTo>
                    <a:pt x="743" y="3220"/>
                  </a:lnTo>
                  <a:lnTo>
                    <a:pt x="736" y="3281"/>
                  </a:lnTo>
                  <a:lnTo>
                    <a:pt x="715" y="3604"/>
                  </a:lnTo>
                  <a:lnTo>
                    <a:pt x="704" y="3814"/>
                  </a:lnTo>
                  <a:lnTo>
                    <a:pt x="694" y="4021"/>
                  </a:lnTo>
                  <a:lnTo>
                    <a:pt x="671" y="4322"/>
                  </a:lnTo>
                  <a:lnTo>
                    <a:pt x="662" y="4367"/>
                  </a:lnTo>
                  <a:lnTo>
                    <a:pt x="646" y="4411"/>
                  </a:lnTo>
                  <a:lnTo>
                    <a:pt x="632" y="4457"/>
                  </a:lnTo>
                  <a:lnTo>
                    <a:pt x="624" y="4477"/>
                  </a:lnTo>
                  <a:lnTo>
                    <a:pt x="592" y="4510"/>
                  </a:lnTo>
                  <a:lnTo>
                    <a:pt x="544" y="4532"/>
                  </a:lnTo>
                  <a:lnTo>
                    <a:pt x="481" y="4544"/>
                  </a:lnTo>
                  <a:lnTo>
                    <a:pt x="443" y="4545"/>
                  </a:lnTo>
                  <a:lnTo>
                    <a:pt x="410" y="4547"/>
                  </a:lnTo>
                  <a:lnTo>
                    <a:pt x="327" y="4571"/>
                  </a:lnTo>
                  <a:lnTo>
                    <a:pt x="290" y="4587"/>
                  </a:lnTo>
                  <a:lnTo>
                    <a:pt x="268" y="4598"/>
                  </a:lnTo>
                  <a:lnTo>
                    <a:pt x="225" y="4614"/>
                  </a:lnTo>
                  <a:lnTo>
                    <a:pt x="180" y="4623"/>
                  </a:lnTo>
                  <a:lnTo>
                    <a:pt x="133" y="4626"/>
                  </a:lnTo>
                  <a:lnTo>
                    <a:pt x="107" y="4625"/>
                  </a:lnTo>
                  <a:lnTo>
                    <a:pt x="81" y="4623"/>
                  </a:lnTo>
                  <a:lnTo>
                    <a:pt x="39" y="4615"/>
                  </a:lnTo>
                  <a:lnTo>
                    <a:pt x="13" y="4605"/>
                  </a:lnTo>
                  <a:lnTo>
                    <a:pt x="0" y="4592"/>
                  </a:lnTo>
                  <a:lnTo>
                    <a:pt x="1" y="4575"/>
                  </a:lnTo>
                  <a:lnTo>
                    <a:pt x="16" y="4556"/>
                  </a:lnTo>
                  <a:lnTo>
                    <a:pt x="62" y="4522"/>
                  </a:lnTo>
                  <a:lnTo>
                    <a:pt x="115" y="4495"/>
                  </a:lnTo>
                  <a:lnTo>
                    <a:pt x="165" y="4469"/>
                  </a:lnTo>
                  <a:lnTo>
                    <a:pt x="232" y="4424"/>
                  </a:lnTo>
                  <a:lnTo>
                    <a:pt x="264" y="4398"/>
                  </a:lnTo>
                  <a:lnTo>
                    <a:pt x="273" y="4386"/>
                  </a:lnTo>
                  <a:lnTo>
                    <a:pt x="282" y="4372"/>
                  </a:lnTo>
                  <a:lnTo>
                    <a:pt x="303" y="4321"/>
                  </a:lnTo>
                  <a:lnTo>
                    <a:pt x="333" y="4212"/>
                  </a:lnTo>
                  <a:lnTo>
                    <a:pt x="368" y="4025"/>
                  </a:lnTo>
                  <a:lnTo>
                    <a:pt x="390" y="3835"/>
                  </a:lnTo>
                  <a:lnTo>
                    <a:pt x="392" y="3755"/>
                  </a:lnTo>
                  <a:lnTo>
                    <a:pt x="391" y="3684"/>
                  </a:lnTo>
                  <a:lnTo>
                    <a:pt x="376" y="3508"/>
                  </a:lnTo>
                  <a:lnTo>
                    <a:pt x="348" y="3283"/>
                  </a:lnTo>
                  <a:lnTo>
                    <a:pt x="305" y="3007"/>
                  </a:lnTo>
                  <a:lnTo>
                    <a:pt x="277" y="2844"/>
                  </a:lnTo>
                  <a:lnTo>
                    <a:pt x="256" y="2719"/>
                  </a:lnTo>
                  <a:lnTo>
                    <a:pt x="227" y="2473"/>
                  </a:lnTo>
                  <a:lnTo>
                    <a:pt x="225" y="2392"/>
                  </a:lnTo>
                  <a:lnTo>
                    <a:pt x="224" y="2312"/>
                  </a:lnTo>
                  <a:lnTo>
                    <a:pt x="213" y="2241"/>
                  </a:lnTo>
                  <a:lnTo>
                    <a:pt x="201" y="2214"/>
                  </a:lnTo>
                  <a:lnTo>
                    <a:pt x="192" y="2206"/>
                  </a:lnTo>
                  <a:lnTo>
                    <a:pt x="176" y="2192"/>
                  </a:lnTo>
                  <a:lnTo>
                    <a:pt x="150" y="2163"/>
                  </a:lnTo>
                  <a:lnTo>
                    <a:pt x="130" y="2129"/>
                  </a:lnTo>
                  <a:lnTo>
                    <a:pt x="116" y="2084"/>
                  </a:lnTo>
                  <a:lnTo>
                    <a:pt x="104" y="1992"/>
                  </a:lnTo>
                  <a:lnTo>
                    <a:pt x="102" y="1786"/>
                  </a:lnTo>
                  <a:lnTo>
                    <a:pt x="106" y="1634"/>
                  </a:lnTo>
                  <a:lnTo>
                    <a:pt x="111" y="1460"/>
                  </a:lnTo>
                  <a:lnTo>
                    <a:pt x="131" y="1160"/>
                  </a:lnTo>
                  <a:lnTo>
                    <a:pt x="141" y="1086"/>
                  </a:lnTo>
                  <a:lnTo>
                    <a:pt x="150" y="1043"/>
                  </a:lnTo>
                  <a:lnTo>
                    <a:pt x="166" y="985"/>
                  </a:lnTo>
                  <a:lnTo>
                    <a:pt x="191" y="947"/>
                  </a:lnTo>
                  <a:lnTo>
                    <a:pt x="235" y="912"/>
                  </a:lnTo>
                  <a:lnTo>
                    <a:pt x="268" y="891"/>
                  </a:lnTo>
                  <a:lnTo>
                    <a:pt x="307" y="863"/>
                  </a:lnTo>
                  <a:lnTo>
                    <a:pt x="386" y="799"/>
                  </a:lnTo>
                  <a:lnTo>
                    <a:pt x="452" y="732"/>
                  </a:lnTo>
                  <a:lnTo>
                    <a:pt x="484" y="690"/>
                  </a:lnTo>
                  <a:lnTo>
                    <a:pt x="495" y="668"/>
                  </a:lnTo>
                  <a:lnTo>
                    <a:pt x="496" y="661"/>
                  </a:lnTo>
                  <a:lnTo>
                    <a:pt x="494" y="648"/>
                  </a:lnTo>
                  <a:lnTo>
                    <a:pt x="473" y="594"/>
                  </a:lnTo>
                  <a:lnTo>
                    <a:pt x="458" y="562"/>
                  </a:lnTo>
                  <a:lnTo>
                    <a:pt x="443" y="531"/>
                  </a:lnTo>
                  <a:lnTo>
                    <a:pt x="415" y="433"/>
                  </a:lnTo>
                  <a:lnTo>
                    <a:pt x="389" y="318"/>
                  </a:lnTo>
                  <a:lnTo>
                    <a:pt x="372" y="214"/>
                  </a:lnTo>
                  <a:lnTo>
                    <a:pt x="371" y="176"/>
                  </a:lnTo>
                  <a:lnTo>
                    <a:pt x="374" y="160"/>
                  </a:lnTo>
                  <a:lnTo>
                    <a:pt x="403" y="107"/>
                  </a:lnTo>
                  <a:lnTo>
                    <a:pt x="424" y="80"/>
                  </a:lnTo>
                  <a:lnTo>
                    <a:pt x="442" y="60"/>
                  </a:lnTo>
                  <a:lnTo>
                    <a:pt x="486" y="29"/>
                  </a:lnTo>
                  <a:lnTo>
                    <a:pt x="535" y="10"/>
                  </a:lnTo>
                  <a:lnTo>
                    <a:pt x="588" y="0"/>
                  </a:lnTo>
                  <a:lnTo>
                    <a:pt x="643" y="1"/>
                  </a:lnTo>
                  <a:lnTo>
                    <a:pt x="696" y="12"/>
                  </a:lnTo>
                  <a:lnTo>
                    <a:pt x="746" y="34"/>
                  </a:lnTo>
                  <a:lnTo>
                    <a:pt x="789" y="67"/>
                  </a:lnTo>
                  <a:lnTo>
                    <a:pt x="808" y="86"/>
                  </a:lnTo>
                  <a:lnTo>
                    <a:pt x="817" y="99"/>
                  </a:lnTo>
                  <a:lnTo>
                    <a:pt x="832" y="129"/>
                  </a:lnTo>
                  <a:lnTo>
                    <a:pt x="850" y="185"/>
                  </a:lnTo>
                  <a:lnTo>
                    <a:pt x="858" y="273"/>
                  </a:lnTo>
                  <a:lnTo>
                    <a:pt x="851" y="359"/>
                  </a:lnTo>
                  <a:lnTo>
                    <a:pt x="840" y="397"/>
                  </a:lnTo>
                  <a:lnTo>
                    <a:pt x="826" y="439"/>
                  </a:lnTo>
                  <a:lnTo>
                    <a:pt x="812" y="500"/>
                  </a:lnTo>
                  <a:lnTo>
                    <a:pt x="819" y="543"/>
                  </a:lnTo>
                  <a:lnTo>
                    <a:pt x="849" y="588"/>
                  </a:lnTo>
                  <a:lnTo>
                    <a:pt x="874" y="617"/>
                  </a:lnTo>
                  <a:lnTo>
                    <a:pt x="890" y="634"/>
                  </a:lnTo>
                  <a:lnTo>
                    <a:pt x="932" y="666"/>
                  </a:lnTo>
                  <a:lnTo>
                    <a:pt x="982" y="696"/>
                  </a:lnTo>
                  <a:lnTo>
                    <a:pt x="1044" y="722"/>
                  </a:lnTo>
                  <a:lnTo>
                    <a:pt x="1079" y="734"/>
                  </a:lnTo>
                  <a:lnTo>
                    <a:pt x="1153" y="760"/>
                  </a:lnTo>
                  <a:lnTo>
                    <a:pt x="1228" y="790"/>
                  </a:lnTo>
                  <a:lnTo>
                    <a:pt x="1263" y="808"/>
                  </a:lnTo>
                  <a:lnTo>
                    <a:pt x="1287" y="828"/>
                  </a:lnTo>
                  <a:lnTo>
                    <a:pt x="1303" y="851"/>
                  </a:lnTo>
                  <a:lnTo>
                    <a:pt x="1321" y="896"/>
                  </a:lnTo>
                  <a:lnTo>
                    <a:pt x="1331" y="938"/>
                  </a:lnTo>
                  <a:lnTo>
                    <a:pt x="1345" y="1015"/>
                  </a:lnTo>
                  <a:lnTo>
                    <a:pt x="1374" y="1232"/>
                  </a:lnTo>
                  <a:lnTo>
                    <a:pt x="1396" y="1462"/>
                  </a:lnTo>
                  <a:lnTo>
                    <a:pt x="1404" y="1640"/>
                  </a:lnTo>
                  <a:lnTo>
                    <a:pt x="1401" y="1683"/>
                  </a:lnTo>
                  <a:lnTo>
                    <a:pt x="1396" y="1701"/>
                  </a:lnTo>
                  <a:lnTo>
                    <a:pt x="1379" y="1746"/>
                  </a:lnTo>
                  <a:lnTo>
                    <a:pt x="1337" y="1828"/>
                  </a:lnTo>
                  <a:lnTo>
                    <a:pt x="1303" y="1882"/>
                  </a:lnTo>
                  <a:lnTo>
                    <a:pt x="1219" y="2007"/>
                  </a:lnTo>
                  <a:lnTo>
                    <a:pt x="1245" y="2272"/>
                  </a:lnTo>
                  <a:lnTo>
                    <a:pt x="1255" y="2386"/>
                  </a:lnTo>
                  <a:lnTo>
                    <a:pt x="1262" y="2607"/>
                  </a:lnTo>
                  <a:lnTo>
                    <a:pt x="1257" y="2679"/>
                  </a:lnTo>
                  <a:lnTo>
                    <a:pt x="1254" y="2723"/>
                  </a:lnTo>
                  <a:lnTo>
                    <a:pt x="1256" y="2821"/>
                  </a:lnTo>
                  <a:lnTo>
                    <a:pt x="1271" y="2953"/>
                  </a:lnTo>
                  <a:lnTo>
                    <a:pt x="1303" y="3148"/>
                  </a:lnTo>
                  <a:lnTo>
                    <a:pt x="1327" y="3282"/>
                  </a:lnTo>
                  <a:lnTo>
                    <a:pt x="1356" y="3439"/>
                  </a:lnTo>
                  <a:lnTo>
                    <a:pt x="1391" y="3650"/>
                  </a:lnTo>
                  <a:lnTo>
                    <a:pt x="1404" y="3810"/>
                  </a:lnTo>
                  <a:lnTo>
                    <a:pt x="1404" y="3996"/>
                  </a:lnTo>
                  <a:lnTo>
                    <a:pt x="1400" y="4127"/>
                  </a:lnTo>
                  <a:lnTo>
                    <a:pt x="1396" y="4298"/>
                  </a:lnTo>
                  <a:lnTo>
                    <a:pt x="1400" y="4502"/>
                  </a:lnTo>
                  <a:lnTo>
                    <a:pt x="1406" y="4598"/>
                  </a:lnTo>
                  <a:lnTo>
                    <a:pt x="1411" y="4628"/>
                  </a:lnTo>
                  <a:lnTo>
                    <a:pt x="1432" y="4743"/>
                  </a:lnTo>
                  <a:lnTo>
                    <a:pt x="1324" y="4841"/>
                  </a:lnTo>
                  <a:lnTo>
                    <a:pt x="1290" y="4871"/>
                  </a:lnTo>
                  <a:lnTo>
                    <a:pt x="1232" y="4914"/>
                  </a:lnTo>
                  <a:lnTo>
                    <a:pt x="1175" y="4943"/>
                  </a:lnTo>
                  <a:lnTo>
                    <a:pt x="1105" y="4962"/>
                  </a:lnTo>
                  <a:lnTo>
                    <a:pt x="1059" y="4971"/>
                  </a:lnTo>
                  <a:lnTo>
                    <a:pt x="1044" y="4973"/>
                  </a:lnTo>
                  <a:lnTo>
                    <a:pt x="999" y="4971"/>
                  </a:lnTo>
                  <a:lnTo>
                    <a:pt x="976" y="4968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4763">
              <a:solidFill>
                <a:srgbClr val="000000"/>
              </a:solidFill>
              <a:prstDash val="solid"/>
              <a:round/>
            </a:ln>
          </p:spPr>
          <p:txBody>
            <a:bodyPr lIns="68580" tIns="34290" rIns="68580" bIns="34290"/>
            <a:lstStyle/>
            <a:p>
              <a:pPr eaLnBrk="1" hangingPunct="1">
                <a:buFont typeface="Arial" charset="0"/>
                <a:buNone/>
                <a:defRPr/>
              </a:pPr>
              <a:endParaRPr lang="en-GB" sz="1350" noProof="1">
                <a:latin typeface="Arial" charset="0"/>
                <a:ea typeface="宋体" charset="-122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DA2B9F20-7329-E346-9851-8FFA7E3134F3}"/>
              </a:ext>
            </a:extLst>
          </p:cNvPr>
          <p:cNvSpPr txBox="1"/>
          <p:nvPr/>
        </p:nvSpPr>
        <p:spPr>
          <a:xfrm>
            <a:off x="6772150" y="1773173"/>
            <a:ext cx="502615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</a:rPr>
              <a:t>1.</a:t>
            </a:r>
            <a:r>
              <a:rPr lang="zh-CN" altLang="en-US" sz="2400" b="1" dirty="0">
                <a:latin typeface="Times New Roman" panose="02020603050405020304" pitchFamily="18" charset="0"/>
              </a:rPr>
              <a:t> </a:t>
            </a:r>
            <a:r>
              <a:rPr lang="en-GB" altLang="en-US" sz="2400" b="1" dirty="0">
                <a:latin typeface="Times New Roman" panose="02020603050405020304" pitchFamily="18" charset="0"/>
              </a:rPr>
              <a:t>Given an image or description of a person observed in one camera view</a:t>
            </a:r>
            <a:r>
              <a:rPr lang="en-US" altLang="en-US" sz="2400" b="1" dirty="0">
                <a:latin typeface="Times New Roman" panose="02020603050405020304" pitchFamily="18" charset="0"/>
              </a:rPr>
              <a:t>.</a:t>
            </a:r>
          </a:p>
          <a:p>
            <a:endParaRPr lang="en-US" altLang="en-US" sz="2400" dirty="0">
              <a:latin typeface="Times New Roman" panose="02020603050405020304" pitchFamily="18" charset="0"/>
            </a:endParaRPr>
          </a:p>
          <a:p>
            <a:r>
              <a:rPr lang="en-GB" altLang="en-US" sz="2400" dirty="0">
                <a:latin typeface="Times New Roman" panose="02020603050405020304" pitchFamily="18" charset="0"/>
              </a:rPr>
              <a:t>2. Locate all other images of the same person from any other camera view.</a:t>
            </a:r>
            <a:endParaRPr lang="zh-CN" altLang="en-US" sz="2400" dirty="0">
              <a:latin typeface="Times New Roman" panose="02020603050405020304" pitchFamily="18" charset="0"/>
            </a:endParaRPr>
          </a:p>
          <a:p>
            <a:endParaRPr lang="en-US" altLang="en-US" dirty="0">
              <a:latin typeface="Times New Roman" panose="02020603050405020304" pitchFamily="18" charset="0"/>
            </a:endParaRPr>
          </a:p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582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r>
              <a:rPr lang="zh-CN" altLang="en-US" dirty="0"/>
              <a:t> </a:t>
            </a:r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1.1</a:t>
            </a:r>
            <a:r>
              <a:rPr lang="zh-CN" altLang="en-US" dirty="0"/>
              <a:t> </a:t>
            </a:r>
            <a:r>
              <a:rPr lang="en-US" altLang="zh-CN" dirty="0"/>
              <a:t>Definition</a:t>
            </a:r>
            <a:endParaRPr lang="zh-CN" altLang="en-US" dirty="0"/>
          </a:p>
        </p:txBody>
      </p:sp>
      <p:pic>
        <p:nvPicPr>
          <p:cNvPr id="4" name="Picture 37">
            <a:extLst>
              <a:ext uri="{FF2B5EF4-FFF2-40B4-BE49-F238E27FC236}">
                <a16:creationId xmlns:a16="http://schemas.microsoft.com/office/drawing/2014/main" id="{6BF1DE71-6F83-0A47-B0B8-0702436D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6" y="1022861"/>
            <a:ext cx="5797551" cy="3829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C4B83D93-38EA-F445-B717-AF0638A47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74" y="1456871"/>
            <a:ext cx="5462587" cy="3225800"/>
          </a:xfrm>
          <a:prstGeom prst="rect">
            <a:avLst/>
          </a:prstGeom>
          <a:noFill/>
          <a:ln>
            <a:noFill/>
          </a:ln>
          <a:effectLst>
            <a:outerShdw blurRad="63500" dist="38100" dir="5400000" algn="t" rotWithShape="0">
              <a:srgbClr val="000000">
                <a:alpha val="39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AutoShape 3">
            <a:extLst>
              <a:ext uri="{FF2B5EF4-FFF2-40B4-BE49-F238E27FC236}">
                <a16:creationId xmlns:a16="http://schemas.microsoft.com/office/drawing/2014/main" id="{37AE7776-AFF3-B14E-AD80-520770464936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730624" y="3461884"/>
            <a:ext cx="1190625" cy="814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/>
          <a:lstStyle/>
          <a:p>
            <a:pPr eaLnBrk="1" hangingPunct="1">
              <a:buFont typeface="Arial" charset="0"/>
              <a:buNone/>
              <a:defRPr/>
            </a:pPr>
            <a:endParaRPr lang="en-GB" sz="1350" noProof="1">
              <a:latin typeface="Arial" charset="0"/>
              <a:ea typeface="宋体" charset="-122"/>
            </a:endParaRPr>
          </a:p>
        </p:txBody>
      </p:sp>
      <p:cxnSp>
        <p:nvCxnSpPr>
          <p:cNvPr id="9" name="Straight Arrow Connector 38">
            <a:extLst>
              <a:ext uri="{FF2B5EF4-FFF2-40B4-BE49-F238E27FC236}">
                <a16:creationId xmlns:a16="http://schemas.microsoft.com/office/drawing/2014/main" id="{92A9FBA5-F777-2C45-BF6E-41F40C096F44}"/>
              </a:ext>
            </a:extLst>
          </p:cNvPr>
          <p:cNvCxnSpPr>
            <a:cxnSpLocks noChangeShapeType="1"/>
            <a:endCxn id="12" idx="1"/>
          </p:cNvCxnSpPr>
          <p:nvPr/>
        </p:nvCxnSpPr>
        <p:spPr bwMode="auto">
          <a:xfrm flipV="1">
            <a:off x="3216729" y="1834696"/>
            <a:ext cx="1109207" cy="593725"/>
          </a:xfrm>
          <a:prstGeom prst="straightConnector1">
            <a:avLst/>
          </a:prstGeom>
          <a:noFill/>
          <a:ln w="76200">
            <a:solidFill>
              <a:srgbClr val="92D050"/>
            </a:solidFill>
            <a:miter lim="800000"/>
            <a:headEnd type="arrow" w="med" len="med"/>
            <a:tailEnd/>
          </a:ln>
          <a:effectLst>
            <a:outerShdw blurRad="63500" dist="38099" dir="2700000" algn="ctr" rotWithShape="0">
              <a:schemeClr val="bg2">
                <a:alpha val="74997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Freeform 9">
            <a:extLst>
              <a:ext uri="{FF2B5EF4-FFF2-40B4-BE49-F238E27FC236}">
                <a16:creationId xmlns:a16="http://schemas.microsoft.com/office/drawing/2014/main" id="{A50A44B1-01C8-2B41-B684-E694A3195417}"/>
              </a:ext>
            </a:extLst>
          </p:cNvPr>
          <p:cNvSpPr/>
          <p:nvPr/>
        </p:nvSpPr>
        <p:spPr>
          <a:xfrm>
            <a:off x="2990849" y="1775959"/>
            <a:ext cx="1336675" cy="1695450"/>
          </a:xfrm>
          <a:custGeom>
            <a:avLst/>
            <a:gdLst>
              <a:gd name="connsiteX0" fmla="*/ 1782273 w 1782273"/>
              <a:gd name="connsiteY0" fmla="*/ 806824 h 2261416"/>
              <a:gd name="connsiteX1" fmla="*/ 962002 w 1782273"/>
              <a:gd name="connsiteY1" fmla="*/ 941294 h 2261416"/>
              <a:gd name="connsiteX2" fmla="*/ 424120 w 1782273"/>
              <a:gd name="connsiteY2" fmla="*/ 1344706 h 2261416"/>
              <a:gd name="connsiteX3" fmla="*/ 531696 w 1782273"/>
              <a:gd name="connsiteY3" fmla="*/ 1882588 h 2261416"/>
              <a:gd name="connsiteX4" fmla="*/ 168626 w 1782273"/>
              <a:gd name="connsiteY4" fmla="*/ 2259106 h 2261416"/>
              <a:gd name="connsiteX5" fmla="*/ 20708 w 1782273"/>
              <a:gd name="connsiteY5" fmla="*/ 1707777 h 2261416"/>
              <a:gd name="connsiteX6" fmla="*/ 262755 w 1782273"/>
              <a:gd name="connsiteY6" fmla="*/ 1559859 h 2261416"/>
              <a:gd name="connsiteX7" fmla="*/ 7261 w 1782273"/>
              <a:gd name="connsiteY7" fmla="*/ 605118 h 2261416"/>
              <a:gd name="connsiteX8" fmla="*/ 612379 w 1782273"/>
              <a:gd name="connsiteY8" fmla="*/ 0 h 2261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82273" h="2261416">
                <a:moveTo>
                  <a:pt x="1782273" y="806824"/>
                </a:moveTo>
                <a:cubicBezTo>
                  <a:pt x="1485317" y="829235"/>
                  <a:pt x="1188361" y="851647"/>
                  <a:pt x="962002" y="941294"/>
                </a:cubicBezTo>
                <a:cubicBezTo>
                  <a:pt x="735643" y="1030941"/>
                  <a:pt x="495838" y="1187824"/>
                  <a:pt x="424120" y="1344706"/>
                </a:cubicBezTo>
                <a:cubicBezTo>
                  <a:pt x="352402" y="1501588"/>
                  <a:pt x="574278" y="1730188"/>
                  <a:pt x="531696" y="1882588"/>
                </a:cubicBezTo>
                <a:cubicBezTo>
                  <a:pt x="489114" y="2034988"/>
                  <a:pt x="253791" y="2288241"/>
                  <a:pt x="168626" y="2259106"/>
                </a:cubicBezTo>
                <a:cubicBezTo>
                  <a:pt x="83461" y="2229971"/>
                  <a:pt x="5020" y="1824318"/>
                  <a:pt x="20708" y="1707777"/>
                </a:cubicBezTo>
                <a:cubicBezTo>
                  <a:pt x="36396" y="1591236"/>
                  <a:pt x="264996" y="1743635"/>
                  <a:pt x="262755" y="1559859"/>
                </a:cubicBezTo>
                <a:cubicBezTo>
                  <a:pt x="260514" y="1376083"/>
                  <a:pt x="-51010" y="865095"/>
                  <a:pt x="7261" y="605118"/>
                </a:cubicBezTo>
                <a:cubicBezTo>
                  <a:pt x="65532" y="345141"/>
                  <a:pt x="612379" y="0"/>
                  <a:pt x="612379" y="0"/>
                </a:cubicBezTo>
              </a:path>
            </a:pathLst>
          </a:custGeom>
          <a:noFill/>
          <a:ln w="76200">
            <a:solidFill>
              <a:schemeClr val="tx2">
                <a:lumMod val="50000"/>
              </a:schemeClr>
            </a:solidFill>
            <a:prstDash val="sysDot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13E227D4-1D1F-8245-A526-ADEBE3BC9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936" y="1240971"/>
            <a:ext cx="593725" cy="1187450"/>
          </a:xfrm>
          <a:prstGeom prst="rect">
            <a:avLst/>
          </a:prstGeom>
          <a:noFill/>
          <a:ln>
            <a:noFill/>
          </a:ln>
          <a:effectLst>
            <a:outerShdw blurRad="63500" dist="38100" dir="5400000" algn="t" rotWithShape="0">
              <a:srgbClr val="000000">
                <a:alpha val="39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" name="文本框 72">
            <a:extLst>
              <a:ext uri="{FF2B5EF4-FFF2-40B4-BE49-F238E27FC236}">
                <a16:creationId xmlns:a16="http://schemas.microsoft.com/office/drawing/2014/main" id="{237041F5-E8A3-F446-86FC-A4A662AF4C01}"/>
              </a:ext>
            </a:extLst>
          </p:cNvPr>
          <p:cNvSpPr txBox="1"/>
          <p:nvPr/>
        </p:nvSpPr>
        <p:spPr>
          <a:xfrm>
            <a:off x="6772149" y="1773173"/>
            <a:ext cx="514891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</a:rPr>
              <a:t>1.</a:t>
            </a:r>
            <a:r>
              <a:rPr lang="zh-CN" altLang="en-US" sz="2400" dirty="0">
                <a:latin typeface="Times New Roman" panose="02020603050405020304" pitchFamily="18" charset="0"/>
              </a:rPr>
              <a:t> </a:t>
            </a:r>
            <a:r>
              <a:rPr lang="en-GB" altLang="en-US" sz="2400" dirty="0">
                <a:latin typeface="Times New Roman" panose="02020603050405020304" pitchFamily="18" charset="0"/>
              </a:rPr>
              <a:t>Given an image or description of a person observed in one camera view</a:t>
            </a:r>
            <a:r>
              <a:rPr lang="en-US" altLang="en-US" sz="2400" dirty="0">
                <a:latin typeface="Times New Roman" panose="02020603050405020304" pitchFamily="18" charset="0"/>
              </a:rPr>
              <a:t>.</a:t>
            </a:r>
          </a:p>
          <a:p>
            <a:endParaRPr lang="en-US" altLang="en-US" sz="2400" dirty="0">
              <a:latin typeface="Times New Roman" panose="02020603050405020304" pitchFamily="18" charset="0"/>
            </a:endParaRPr>
          </a:p>
          <a:p>
            <a:r>
              <a:rPr lang="en-GB" altLang="en-US" sz="2400" b="1" dirty="0">
                <a:latin typeface="Times New Roman" panose="02020603050405020304" pitchFamily="18" charset="0"/>
              </a:rPr>
              <a:t>2. Locate all other images of the same person from any other camera view.</a:t>
            </a:r>
            <a:endParaRPr lang="zh-CN" altLang="en-US" sz="2400" b="1" dirty="0">
              <a:latin typeface="Times New Roman" panose="02020603050405020304" pitchFamily="18" charset="0"/>
            </a:endParaRPr>
          </a:p>
          <a:p>
            <a:endParaRPr lang="en-US" altLang="en-US" dirty="0">
              <a:latin typeface="Times New Roman" panose="02020603050405020304" pitchFamily="18" charset="0"/>
            </a:endParaRPr>
          </a:p>
          <a:p>
            <a:endParaRPr lang="en-US" altLang="en-US" dirty="0">
              <a:latin typeface="Times New Roman" panose="02020603050405020304" pitchFamily="18" charset="0"/>
            </a:endParaRPr>
          </a:p>
        </p:txBody>
      </p:sp>
      <p:pic>
        <p:nvPicPr>
          <p:cNvPr id="74" name="Picture 33">
            <a:extLst>
              <a:ext uri="{FF2B5EF4-FFF2-40B4-BE49-F238E27FC236}">
                <a16:creationId xmlns:a16="http://schemas.microsoft.com/office/drawing/2014/main" id="{AEEE7559-4A28-D344-84B7-37C1809B1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3" t="25128" r="30672" b="28229"/>
          <a:stretch>
            <a:fillRect/>
          </a:stretch>
        </p:blipFill>
        <p:spPr bwMode="auto">
          <a:xfrm flipH="1">
            <a:off x="1903464" y="1240971"/>
            <a:ext cx="485722" cy="393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5" name="Picture 33">
            <a:extLst>
              <a:ext uri="{FF2B5EF4-FFF2-40B4-BE49-F238E27FC236}">
                <a16:creationId xmlns:a16="http://schemas.microsoft.com/office/drawing/2014/main" id="{13650025-12BF-DA47-9F64-4F4CFA321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3" t="25128" r="30672" b="28229"/>
          <a:stretch>
            <a:fillRect/>
          </a:stretch>
        </p:blipFill>
        <p:spPr bwMode="auto">
          <a:xfrm flipH="1">
            <a:off x="1370896" y="3019668"/>
            <a:ext cx="485722" cy="393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6" name="Picture 33">
            <a:extLst>
              <a:ext uri="{FF2B5EF4-FFF2-40B4-BE49-F238E27FC236}">
                <a16:creationId xmlns:a16="http://schemas.microsoft.com/office/drawing/2014/main" id="{0A3ED093-A555-7F42-BD92-11D74EAE7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3" t="25128" r="30672" b="28229"/>
          <a:stretch>
            <a:fillRect/>
          </a:stretch>
        </p:blipFill>
        <p:spPr bwMode="auto">
          <a:xfrm flipH="1">
            <a:off x="3647221" y="4282684"/>
            <a:ext cx="485722" cy="393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" name="Picture 33">
            <a:extLst>
              <a:ext uri="{FF2B5EF4-FFF2-40B4-BE49-F238E27FC236}">
                <a16:creationId xmlns:a16="http://schemas.microsoft.com/office/drawing/2014/main" id="{CC844B9E-53CD-8F4A-93C3-BCB0A2C54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3" t="25128" r="30672" b="28229"/>
          <a:stretch>
            <a:fillRect/>
          </a:stretch>
        </p:blipFill>
        <p:spPr bwMode="auto">
          <a:xfrm flipH="1">
            <a:off x="5339135" y="1456871"/>
            <a:ext cx="485722" cy="393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8" name="Picture 33">
            <a:extLst>
              <a:ext uri="{FF2B5EF4-FFF2-40B4-BE49-F238E27FC236}">
                <a16:creationId xmlns:a16="http://schemas.microsoft.com/office/drawing/2014/main" id="{27A84923-38B9-E54F-AF52-555277495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3" t="25128" r="30672" b="28229"/>
          <a:stretch>
            <a:fillRect/>
          </a:stretch>
        </p:blipFill>
        <p:spPr bwMode="auto">
          <a:xfrm flipH="1">
            <a:off x="2182838" y="3672290"/>
            <a:ext cx="485722" cy="393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9" name="Picture 33">
            <a:extLst>
              <a:ext uri="{FF2B5EF4-FFF2-40B4-BE49-F238E27FC236}">
                <a16:creationId xmlns:a16="http://schemas.microsoft.com/office/drawing/2014/main" id="{664CECF4-1099-9342-B3E3-C57171282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3" t="25128" r="30672" b="28229"/>
          <a:stretch>
            <a:fillRect/>
          </a:stretch>
        </p:blipFill>
        <p:spPr bwMode="auto">
          <a:xfrm flipH="1">
            <a:off x="1519771" y="1928150"/>
            <a:ext cx="485722" cy="393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" name="Picture 33">
            <a:extLst>
              <a:ext uri="{FF2B5EF4-FFF2-40B4-BE49-F238E27FC236}">
                <a16:creationId xmlns:a16="http://schemas.microsoft.com/office/drawing/2014/main" id="{71C0F69B-F63F-7244-9347-DDBEEF1C7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3" t="25128" r="30672" b="28229"/>
          <a:stretch>
            <a:fillRect/>
          </a:stretch>
        </p:blipFill>
        <p:spPr bwMode="auto">
          <a:xfrm flipH="1">
            <a:off x="3024991" y="1240971"/>
            <a:ext cx="485722" cy="393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" name="Picture 33">
            <a:extLst>
              <a:ext uri="{FF2B5EF4-FFF2-40B4-BE49-F238E27FC236}">
                <a16:creationId xmlns:a16="http://schemas.microsoft.com/office/drawing/2014/main" id="{B9340611-C8EE-444C-8273-807961EA3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3" t="25128" r="30672" b="28229"/>
          <a:stretch>
            <a:fillRect/>
          </a:stretch>
        </p:blipFill>
        <p:spPr bwMode="auto">
          <a:xfrm flipH="1">
            <a:off x="4803033" y="3168380"/>
            <a:ext cx="485722" cy="393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2849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r>
              <a:rPr lang="zh-CN" altLang="en-US" dirty="0"/>
              <a:t> </a:t>
            </a:r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1.2</a:t>
            </a:r>
            <a:r>
              <a:rPr lang="zh-CN" altLang="en-US" dirty="0"/>
              <a:t> </a:t>
            </a:r>
            <a:r>
              <a:rPr lang="en" altLang="zh-CN" dirty="0"/>
              <a:t>Application </a:t>
            </a:r>
            <a:endParaRPr lang="zh-CN" alt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C7E1AFE1-477C-5346-8FE2-E7B49EF3ED70}"/>
              </a:ext>
            </a:extLst>
          </p:cNvPr>
          <p:cNvSpPr txBox="1">
            <a:spLocks noChangeArrowheads="1"/>
          </p:cNvSpPr>
          <p:nvPr/>
        </p:nvSpPr>
        <p:spPr>
          <a:xfrm>
            <a:off x="5904559" y="1031480"/>
            <a:ext cx="5821528" cy="3629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altLang="en-US" sz="20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Underpins visual automated surveillance tasks: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b="1" dirty="0">
                <a:solidFill>
                  <a:srgbClr val="FF0000"/>
                </a:solidFill>
                <a:latin typeface="Times New Roman" panose="02020603050405020304" pitchFamily="18" charset="0"/>
              </a:rPr>
              <a:t>Tracking between cameras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Locate specific suspects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Person counting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Human traffic analysis</a:t>
            </a:r>
            <a:endParaRPr lang="en-GB" altLang="en-US" b="1" dirty="0">
              <a:latin typeface="Times New Roman" panose="02020603050405020304" pitchFamily="18" charset="0"/>
            </a:endParaRP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Incident / Intrusion detection</a:t>
            </a:r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E3145CB0-563D-4A4B-85F1-B21F56773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148" y="973667"/>
            <a:ext cx="4584668" cy="3751263"/>
          </a:xfrm>
          <a:prstGeom prst="rect">
            <a:avLst/>
          </a:prstGeom>
        </p:spPr>
      </p:pic>
      <p:grpSp>
        <p:nvGrpSpPr>
          <p:cNvPr id="7" name="Group 17">
            <a:extLst>
              <a:ext uri="{FF2B5EF4-FFF2-40B4-BE49-F238E27FC236}">
                <a16:creationId xmlns:a16="http://schemas.microsoft.com/office/drawing/2014/main" id="{82B81529-31B4-EC46-830C-703703C82949}"/>
              </a:ext>
            </a:extLst>
          </p:cNvPr>
          <p:cNvGrpSpPr>
            <a:grpSpLocks/>
          </p:cNvGrpSpPr>
          <p:nvPr/>
        </p:nvGrpSpPr>
        <p:grpSpPr bwMode="auto">
          <a:xfrm>
            <a:off x="692148" y="2298730"/>
            <a:ext cx="4489451" cy="2375401"/>
            <a:chOff x="6172200" y="3417451"/>
            <a:chExt cx="5181599" cy="2703588"/>
          </a:xfrm>
        </p:grpSpPr>
        <p:grpSp>
          <p:nvGrpSpPr>
            <p:cNvPr id="9" name="Group 12">
              <a:extLst>
                <a:ext uri="{FF2B5EF4-FFF2-40B4-BE49-F238E27FC236}">
                  <a16:creationId xmlns:a16="http://schemas.microsoft.com/office/drawing/2014/main" id="{23155D24-44A9-3243-A049-A56A33CDDD2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72200" y="4103753"/>
              <a:ext cx="5181599" cy="2017286"/>
              <a:chOff x="6172200" y="4103753"/>
              <a:chExt cx="5181599" cy="2017286"/>
            </a:xfrm>
          </p:grpSpPr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2E663696-1521-554A-ADB1-18B688B0421B}"/>
                  </a:ext>
                </a:extLst>
              </p:cNvPr>
              <p:cNvSpPr/>
              <p:nvPr/>
            </p:nvSpPr>
            <p:spPr>
              <a:xfrm>
                <a:off x="6172200" y="4160567"/>
                <a:ext cx="5181599" cy="1960472"/>
              </a:xfrm>
              <a:custGeom>
                <a:avLst/>
                <a:gdLst>
                  <a:gd name="connsiteX0" fmla="*/ 0 w 5791200"/>
                  <a:gd name="connsiteY0" fmla="*/ 266263 h 2066060"/>
                  <a:gd name="connsiteX1" fmla="*/ 1117600 w 5791200"/>
                  <a:gd name="connsiteY1" fmla="*/ 150149 h 2066060"/>
                  <a:gd name="connsiteX2" fmla="*/ 2264229 w 5791200"/>
                  <a:gd name="connsiteY2" fmla="*/ 2066035 h 2066060"/>
                  <a:gd name="connsiteX3" fmla="*/ 4702629 w 5791200"/>
                  <a:gd name="connsiteY3" fmla="*/ 193692 h 2066060"/>
                  <a:gd name="connsiteX4" fmla="*/ 5791200 w 5791200"/>
                  <a:gd name="connsiteY4" fmla="*/ 150149 h 2066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91200" h="2066060">
                    <a:moveTo>
                      <a:pt x="0" y="266263"/>
                    </a:moveTo>
                    <a:cubicBezTo>
                      <a:pt x="370114" y="58225"/>
                      <a:pt x="740229" y="-149813"/>
                      <a:pt x="1117600" y="150149"/>
                    </a:cubicBezTo>
                    <a:cubicBezTo>
                      <a:pt x="1494971" y="450111"/>
                      <a:pt x="1666724" y="2058778"/>
                      <a:pt x="2264229" y="2066035"/>
                    </a:cubicBezTo>
                    <a:cubicBezTo>
                      <a:pt x="2861734" y="2073292"/>
                      <a:pt x="4114801" y="513006"/>
                      <a:pt x="4702629" y="193692"/>
                    </a:cubicBezTo>
                    <a:cubicBezTo>
                      <a:pt x="5290457" y="-125622"/>
                      <a:pt x="5617029" y="140473"/>
                      <a:pt x="5791200" y="15014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  <a:prstDash val="sysDash"/>
                <a:tailEnd type="stealth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charset="0"/>
                  <a:buNone/>
                  <a:defRPr/>
                </a:pPr>
                <a:endParaRPr lang="en-GB" sz="1350" noProof="1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D3D07814-53D9-B049-8D15-5F60AAF0CF3F}"/>
                  </a:ext>
                </a:extLst>
              </p:cNvPr>
              <p:cNvSpPr/>
              <p:nvPr/>
            </p:nvSpPr>
            <p:spPr>
              <a:xfrm rot="18939889">
                <a:off x="7393517" y="4103404"/>
                <a:ext cx="3149599" cy="1196185"/>
              </a:xfrm>
              <a:custGeom>
                <a:avLst/>
                <a:gdLst>
                  <a:gd name="connsiteX0" fmla="*/ 0 w 5791200"/>
                  <a:gd name="connsiteY0" fmla="*/ 266263 h 2066060"/>
                  <a:gd name="connsiteX1" fmla="*/ 1117600 w 5791200"/>
                  <a:gd name="connsiteY1" fmla="*/ 150149 h 2066060"/>
                  <a:gd name="connsiteX2" fmla="*/ 2264229 w 5791200"/>
                  <a:gd name="connsiteY2" fmla="*/ 2066035 h 2066060"/>
                  <a:gd name="connsiteX3" fmla="*/ 4702629 w 5791200"/>
                  <a:gd name="connsiteY3" fmla="*/ 193692 h 2066060"/>
                  <a:gd name="connsiteX4" fmla="*/ 5791200 w 5791200"/>
                  <a:gd name="connsiteY4" fmla="*/ 150149 h 2066060"/>
                  <a:gd name="connsiteX0-1" fmla="*/ 0 w 5791200"/>
                  <a:gd name="connsiteY0-2" fmla="*/ 266263 h 2066035"/>
                  <a:gd name="connsiteX1-3" fmla="*/ 1117600 w 5791200"/>
                  <a:gd name="connsiteY1-4" fmla="*/ 150149 h 2066035"/>
                  <a:gd name="connsiteX2-5" fmla="*/ 2264229 w 5791200"/>
                  <a:gd name="connsiteY2-6" fmla="*/ 2066035 h 2066035"/>
                  <a:gd name="connsiteX3-7" fmla="*/ 5791200 w 5791200"/>
                  <a:gd name="connsiteY3-8" fmla="*/ 150149 h 2066035"/>
                  <a:gd name="connsiteX0-9" fmla="*/ 0 w 5791200"/>
                  <a:gd name="connsiteY0-10" fmla="*/ 116113 h 1916077"/>
                  <a:gd name="connsiteX1-11" fmla="*/ 2264229 w 5791200"/>
                  <a:gd name="connsiteY1-12" fmla="*/ 1915885 h 1916077"/>
                  <a:gd name="connsiteX2-13" fmla="*/ 5791200 w 5791200"/>
                  <a:gd name="connsiteY2-14" fmla="*/ -1 h 1916077"/>
                  <a:gd name="connsiteX0-15" fmla="*/ 0 w 3868640"/>
                  <a:gd name="connsiteY0-16" fmla="*/ 0 h 1851752"/>
                  <a:gd name="connsiteX1-17" fmla="*/ 2264229 w 3868640"/>
                  <a:gd name="connsiteY1-18" fmla="*/ 1799772 h 1851752"/>
                  <a:gd name="connsiteX2-19" fmla="*/ 3868640 w 3868640"/>
                  <a:gd name="connsiteY2-20" fmla="*/ 1192120 h 1851752"/>
                  <a:gd name="connsiteX0-21" fmla="*/ 0 w 3868640"/>
                  <a:gd name="connsiteY0-22" fmla="*/ 0 h 1325117"/>
                  <a:gd name="connsiteX1-23" fmla="*/ 1093135 w 3868640"/>
                  <a:gd name="connsiteY1-24" fmla="*/ 784992 h 1325117"/>
                  <a:gd name="connsiteX2-25" fmla="*/ 3868640 w 3868640"/>
                  <a:gd name="connsiteY2-26" fmla="*/ 1192120 h 1325117"/>
                  <a:gd name="connsiteX0-27" fmla="*/ 0 w 3519270"/>
                  <a:gd name="connsiteY0-28" fmla="*/ 1097215 h 1916382"/>
                  <a:gd name="connsiteX1-29" fmla="*/ 1093135 w 3519270"/>
                  <a:gd name="connsiteY1-30" fmla="*/ 1882207 h 1916382"/>
                  <a:gd name="connsiteX2-31" fmla="*/ 3519270 w 3519270"/>
                  <a:gd name="connsiteY2-32" fmla="*/ 0 h 1916382"/>
                  <a:gd name="connsiteX0-33" fmla="*/ 0 w 3519270"/>
                  <a:gd name="connsiteY0-34" fmla="*/ 1097215 h 1260107"/>
                  <a:gd name="connsiteX1-35" fmla="*/ 2629980 w 3519270"/>
                  <a:gd name="connsiteY1-36" fmla="*/ 924330 h 1260107"/>
                  <a:gd name="connsiteX2-37" fmla="*/ 3519270 w 3519270"/>
                  <a:gd name="connsiteY2-38" fmla="*/ 0 h 126010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3519270" h="1260107">
                    <a:moveTo>
                      <a:pt x="0" y="1097215"/>
                    </a:moveTo>
                    <a:cubicBezTo>
                      <a:pt x="471714" y="1472167"/>
                      <a:pt x="2043435" y="1107199"/>
                      <a:pt x="2629980" y="924330"/>
                    </a:cubicBezTo>
                    <a:cubicBezTo>
                      <a:pt x="3216525" y="741461"/>
                      <a:pt x="2784485" y="399143"/>
                      <a:pt x="3519270" y="0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  <a:prstDash val="sysDash"/>
                <a:tailEnd type="stealth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charset="0"/>
                  <a:buNone/>
                  <a:defRPr/>
                </a:pPr>
                <a:endParaRPr lang="en-GB" sz="1350" noProof="1"/>
              </a:p>
            </p:txBody>
          </p:sp>
        </p:grpSp>
        <p:grpSp>
          <p:nvGrpSpPr>
            <p:cNvPr id="10" name="Group 16">
              <a:extLst>
                <a:ext uri="{FF2B5EF4-FFF2-40B4-BE49-F238E27FC236}">
                  <a16:creationId xmlns:a16="http://schemas.microsoft.com/office/drawing/2014/main" id="{72750D1B-99F3-4141-8ECF-29A7AE1739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967979" y="3417451"/>
              <a:ext cx="2253433" cy="1959891"/>
              <a:chOff x="8967979" y="3417451"/>
              <a:chExt cx="2253433" cy="1959891"/>
            </a:xfrm>
          </p:grpSpPr>
          <p:sp>
            <p:nvSpPr>
              <p:cNvPr id="11" name="TextBox 13">
                <a:extLst>
                  <a:ext uri="{FF2B5EF4-FFF2-40B4-BE49-F238E27FC236}">
                    <a16:creationId xmlns:a16="http://schemas.microsoft.com/office/drawing/2014/main" id="{77F9FE42-6299-4D45-AA17-90A53DFB712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967979" y="3417451"/>
                <a:ext cx="709507" cy="10363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GB" altLang="en-US" sz="4500" b="1">
                    <a:solidFill>
                      <a:srgbClr val="FF0000"/>
                    </a:solidFill>
                  </a:rPr>
                  <a:t>?</a:t>
                </a:r>
              </a:p>
            </p:txBody>
          </p:sp>
          <p:sp>
            <p:nvSpPr>
              <p:cNvPr id="12" name="TextBox 14">
                <a:extLst>
                  <a:ext uri="{FF2B5EF4-FFF2-40B4-BE49-F238E27FC236}">
                    <a16:creationId xmlns:a16="http://schemas.microsoft.com/office/drawing/2014/main" id="{6585FAD8-FB53-8849-9CBE-3DDBFAEE853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511905" y="4341022"/>
                <a:ext cx="709507" cy="10363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GB" altLang="en-US" sz="4500" b="1">
                    <a:solidFill>
                      <a:srgbClr val="FF0000"/>
                    </a:solidFill>
                  </a:rPr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89845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7">
            <a:extLst>
              <a:ext uri="{FF2B5EF4-FFF2-40B4-BE49-F238E27FC236}">
                <a16:creationId xmlns:a16="http://schemas.microsoft.com/office/drawing/2014/main" id="{8A428DC7-FC94-8144-8620-083B330CC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148" y="973667"/>
            <a:ext cx="4584669" cy="3751263"/>
          </a:xfrm>
          <a:prstGeom prst="rect">
            <a:avLst/>
          </a:prstGeom>
        </p:spPr>
      </p:pic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r>
              <a:rPr lang="zh-CN" altLang="en-US" dirty="0"/>
              <a:t> </a:t>
            </a:r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1.2</a:t>
            </a:r>
            <a:r>
              <a:rPr lang="zh-CN" altLang="en-US" dirty="0"/>
              <a:t> </a:t>
            </a:r>
            <a:r>
              <a:rPr lang="en" altLang="zh-CN" dirty="0"/>
              <a:t>Application </a:t>
            </a:r>
            <a:endParaRPr lang="zh-CN" altLang="en-US" dirty="0"/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6E96F6B8-2234-FF41-A12A-4006746F036E}"/>
              </a:ext>
            </a:extLst>
          </p:cNvPr>
          <p:cNvSpPr/>
          <p:nvPr/>
        </p:nvSpPr>
        <p:spPr>
          <a:xfrm>
            <a:off x="2961732" y="1901502"/>
            <a:ext cx="2522402" cy="2461565"/>
          </a:xfrm>
          <a:prstGeom prst="rect">
            <a:avLst/>
          </a:prstGeom>
          <a:ln>
            <a:tailEnd type="stealth" w="lg" len="lg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pic>
        <p:nvPicPr>
          <p:cNvPr id="17" name="Picture 19">
            <a:extLst>
              <a:ext uri="{FF2B5EF4-FFF2-40B4-BE49-F238E27FC236}">
                <a16:creationId xmlns:a16="http://schemas.microsoft.com/office/drawing/2014/main" id="{439C7AB3-6877-7F4C-8B63-60031D7FD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1744" y="2022248"/>
            <a:ext cx="794844" cy="2239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21">
            <a:extLst>
              <a:ext uri="{FF2B5EF4-FFF2-40B4-BE49-F238E27FC236}">
                <a16:creationId xmlns:a16="http://schemas.microsoft.com/office/drawing/2014/main" id="{2C9DEFE4-1819-CE4E-B213-98DEFC065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957" y="2022248"/>
            <a:ext cx="794844" cy="2239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22">
            <a:extLst>
              <a:ext uri="{FF2B5EF4-FFF2-40B4-BE49-F238E27FC236}">
                <a16:creationId xmlns:a16="http://schemas.microsoft.com/office/drawing/2014/main" id="{93D5620A-DBC9-3A4C-B62C-0770A1E0E0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7419" y="2022248"/>
            <a:ext cx="794844" cy="2239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3">
            <a:extLst>
              <a:ext uri="{FF2B5EF4-FFF2-40B4-BE49-F238E27FC236}">
                <a16:creationId xmlns:a16="http://schemas.microsoft.com/office/drawing/2014/main" id="{628681D9-6995-6549-9206-50F30DABD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669" y="2022248"/>
            <a:ext cx="794844" cy="2239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24">
            <a:extLst>
              <a:ext uri="{FF2B5EF4-FFF2-40B4-BE49-F238E27FC236}">
                <a16:creationId xmlns:a16="http://schemas.microsoft.com/office/drawing/2014/main" id="{07969784-01E0-BB48-A6F2-CD66A1E43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8982" y="2022248"/>
            <a:ext cx="575999" cy="2239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Straight Arrow Connector 6">
            <a:extLst>
              <a:ext uri="{FF2B5EF4-FFF2-40B4-BE49-F238E27FC236}">
                <a16:creationId xmlns:a16="http://schemas.microsoft.com/office/drawing/2014/main" id="{90D293C9-EFEC-D740-B27B-9F7308C2965C}"/>
              </a:ext>
            </a:extLst>
          </p:cNvPr>
          <p:cNvCxnSpPr>
            <a:cxnSpLocks/>
          </p:cNvCxnSpPr>
          <p:nvPr/>
        </p:nvCxnSpPr>
        <p:spPr>
          <a:xfrm flipH="1">
            <a:off x="2509963" y="3099417"/>
            <a:ext cx="1388394" cy="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8">
            <a:extLst>
              <a:ext uri="{FF2B5EF4-FFF2-40B4-BE49-F238E27FC236}">
                <a16:creationId xmlns:a16="http://schemas.microsoft.com/office/drawing/2014/main" id="{715BD177-D5A8-C648-AE7B-25FBF6DD97DA}"/>
              </a:ext>
            </a:extLst>
          </p:cNvPr>
          <p:cNvSpPr/>
          <p:nvPr/>
        </p:nvSpPr>
        <p:spPr>
          <a:xfrm>
            <a:off x="1688557" y="2347348"/>
            <a:ext cx="821406" cy="2123669"/>
          </a:xfrm>
          <a:prstGeom prst="rect">
            <a:avLst/>
          </a:prstGeom>
          <a:noFill/>
          <a:ln w="76200">
            <a:solidFill>
              <a:srgbClr val="92D05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FECB1FDE-351E-454B-A2D1-DFB13A438CB5}"/>
              </a:ext>
            </a:extLst>
          </p:cNvPr>
          <p:cNvSpPr txBox="1">
            <a:spLocks noChangeArrowheads="1"/>
          </p:cNvSpPr>
          <p:nvPr/>
        </p:nvSpPr>
        <p:spPr>
          <a:xfrm>
            <a:off x="5904559" y="1031480"/>
            <a:ext cx="5821528" cy="3629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altLang="en-US" sz="20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Underpins visual automated surveillance tasks: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Tracking between cameras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b="1" dirty="0">
                <a:solidFill>
                  <a:srgbClr val="FF0000"/>
                </a:solidFill>
                <a:latin typeface="Times New Roman" panose="02020603050405020304" pitchFamily="18" charset="0"/>
              </a:rPr>
              <a:t>Locate specific suspects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Person counting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Human traffic analysis</a:t>
            </a:r>
            <a:endParaRPr lang="en-GB" altLang="en-US" b="1" dirty="0">
              <a:latin typeface="Times New Roman" panose="02020603050405020304" pitchFamily="18" charset="0"/>
            </a:endParaRP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Incident / Intrusion detection</a:t>
            </a:r>
          </a:p>
        </p:txBody>
      </p:sp>
    </p:spTree>
    <p:extLst>
      <p:ext uri="{BB962C8B-B14F-4D97-AF65-F5344CB8AC3E}">
        <p14:creationId xmlns:p14="http://schemas.microsoft.com/office/powerpoint/2010/main" val="807653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9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2DF152"/>
                                      </p:to>
                                    </p:animClr>
                                    <p:animClr clrSpc="rgb" dir="cw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DF152"/>
                                      </p:to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7">
            <a:extLst>
              <a:ext uri="{FF2B5EF4-FFF2-40B4-BE49-F238E27FC236}">
                <a16:creationId xmlns:a16="http://schemas.microsoft.com/office/drawing/2014/main" id="{8A428DC7-FC94-8144-8620-083B330CC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02110" y="970791"/>
            <a:ext cx="4584669" cy="3751263"/>
          </a:xfrm>
          <a:prstGeom prst="rect">
            <a:avLst/>
          </a:prstGeom>
        </p:spPr>
      </p:pic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r>
              <a:rPr lang="zh-CN" altLang="en-US" dirty="0"/>
              <a:t> </a:t>
            </a:r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1.2</a:t>
            </a:r>
            <a:r>
              <a:rPr lang="zh-CN" altLang="en-US" dirty="0"/>
              <a:t> </a:t>
            </a:r>
            <a:r>
              <a:rPr lang="en" altLang="zh-CN" dirty="0"/>
              <a:t>Application </a:t>
            </a:r>
            <a:endParaRPr lang="zh-CN" altLang="en-US" dirty="0"/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FECB1FDE-351E-454B-A2D1-DFB13A438CB5}"/>
              </a:ext>
            </a:extLst>
          </p:cNvPr>
          <p:cNvSpPr txBox="1">
            <a:spLocks noChangeArrowheads="1"/>
          </p:cNvSpPr>
          <p:nvPr/>
        </p:nvSpPr>
        <p:spPr>
          <a:xfrm>
            <a:off x="5904559" y="1031480"/>
            <a:ext cx="5821528" cy="3629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altLang="en-US" sz="20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Underpins visual automated surveillance tasks: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Tracking between cameras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Locate specific suspects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b="1" dirty="0">
                <a:solidFill>
                  <a:srgbClr val="FF0000"/>
                </a:solidFill>
                <a:latin typeface="Times New Roman" panose="02020603050405020304" pitchFamily="18" charset="0"/>
              </a:rPr>
              <a:t>Person counting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Human traffic analysis</a:t>
            </a:r>
            <a:endParaRPr lang="en-GB" altLang="en-US" b="1" dirty="0">
              <a:latin typeface="Times New Roman" panose="02020603050405020304" pitchFamily="18" charset="0"/>
            </a:endParaRP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Incident / Intrusion detection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21E6F9E1-D8A6-4B4A-8A5E-8842160A6AC5}"/>
              </a:ext>
            </a:extLst>
          </p:cNvPr>
          <p:cNvSpPr/>
          <p:nvPr/>
        </p:nvSpPr>
        <p:spPr>
          <a:xfrm>
            <a:off x="1329567" y="1395678"/>
            <a:ext cx="346473" cy="960702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25" name="Rectangle 25">
            <a:extLst>
              <a:ext uri="{FF2B5EF4-FFF2-40B4-BE49-F238E27FC236}">
                <a16:creationId xmlns:a16="http://schemas.microsoft.com/office/drawing/2014/main" id="{FEB5FDCB-843E-EF4D-81E6-132618D5E040}"/>
              </a:ext>
            </a:extLst>
          </p:cNvPr>
          <p:cNvSpPr/>
          <p:nvPr/>
        </p:nvSpPr>
        <p:spPr>
          <a:xfrm>
            <a:off x="1667110" y="1198335"/>
            <a:ext cx="346472" cy="1307368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26" name="Rectangle 26">
            <a:extLst>
              <a:ext uri="{FF2B5EF4-FFF2-40B4-BE49-F238E27FC236}">
                <a16:creationId xmlns:a16="http://schemas.microsoft.com/office/drawing/2014/main" id="{81752B72-CD33-E648-8BD3-749279E3C65D}"/>
              </a:ext>
            </a:extLst>
          </p:cNvPr>
          <p:cNvSpPr/>
          <p:nvPr/>
        </p:nvSpPr>
        <p:spPr>
          <a:xfrm>
            <a:off x="1515202" y="1749484"/>
            <a:ext cx="346473" cy="1135879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250E6FF-3C51-7148-AC63-1D81B2C31257}"/>
              </a:ext>
            </a:extLst>
          </p:cNvPr>
          <p:cNvSpPr/>
          <p:nvPr/>
        </p:nvSpPr>
        <p:spPr>
          <a:xfrm>
            <a:off x="1966409" y="1372860"/>
            <a:ext cx="346473" cy="960702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E36D516-3DCD-2446-B203-7A35859F3805}"/>
              </a:ext>
            </a:extLst>
          </p:cNvPr>
          <p:cNvSpPr/>
          <p:nvPr/>
        </p:nvSpPr>
        <p:spPr>
          <a:xfrm>
            <a:off x="2417616" y="1855226"/>
            <a:ext cx="576829" cy="1547082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79FFC03-91D5-3745-AB58-C0B6075B9B90}"/>
              </a:ext>
            </a:extLst>
          </p:cNvPr>
          <p:cNvSpPr/>
          <p:nvPr/>
        </p:nvSpPr>
        <p:spPr>
          <a:xfrm>
            <a:off x="2970400" y="1233422"/>
            <a:ext cx="346473" cy="960702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207D19D-C449-0141-AAC8-1C22217CF3AD}"/>
              </a:ext>
            </a:extLst>
          </p:cNvPr>
          <p:cNvSpPr/>
          <p:nvPr/>
        </p:nvSpPr>
        <p:spPr>
          <a:xfrm>
            <a:off x="2595578" y="1243871"/>
            <a:ext cx="346472" cy="960703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B50A120-0430-DA4E-8DF8-F8AAC8306EB8}"/>
              </a:ext>
            </a:extLst>
          </p:cNvPr>
          <p:cNvSpPr/>
          <p:nvPr/>
        </p:nvSpPr>
        <p:spPr>
          <a:xfrm>
            <a:off x="3541041" y="1340618"/>
            <a:ext cx="346472" cy="960702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6ACE7E-88E3-0243-9C37-801E219B4B55}"/>
              </a:ext>
            </a:extLst>
          </p:cNvPr>
          <p:cNvSpPr/>
          <p:nvPr/>
        </p:nvSpPr>
        <p:spPr>
          <a:xfrm>
            <a:off x="3856102" y="1198335"/>
            <a:ext cx="346473" cy="960702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77919FD-93F1-1845-B16B-A84AD66F9276}"/>
              </a:ext>
            </a:extLst>
          </p:cNvPr>
          <p:cNvSpPr/>
          <p:nvPr/>
        </p:nvSpPr>
        <p:spPr>
          <a:xfrm>
            <a:off x="4051454" y="1436953"/>
            <a:ext cx="346473" cy="960702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4010632-D715-6545-B5DD-DD7C5717D716}"/>
              </a:ext>
            </a:extLst>
          </p:cNvPr>
          <p:cNvSpPr/>
          <p:nvPr/>
        </p:nvSpPr>
        <p:spPr>
          <a:xfrm>
            <a:off x="1746326" y="2397655"/>
            <a:ext cx="805314" cy="2140837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36" name="TextBox 6">
            <a:extLst>
              <a:ext uri="{FF2B5EF4-FFF2-40B4-BE49-F238E27FC236}">
                <a16:creationId xmlns:a16="http://schemas.microsoft.com/office/drawing/2014/main" id="{48BD93A7-B009-1342-A384-B043E4B48FDC}"/>
              </a:ext>
            </a:extLst>
          </p:cNvPr>
          <p:cNvSpPr txBox="1"/>
          <p:nvPr/>
        </p:nvSpPr>
        <p:spPr>
          <a:xfrm>
            <a:off x="4029338" y="3706069"/>
            <a:ext cx="1295993" cy="854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buFont typeface="Arial" charset="0"/>
              <a:buNone/>
              <a:defRPr/>
            </a:pPr>
            <a:r>
              <a:rPr lang="en-GB" sz="4950" b="1" noProof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4b_09" pitchFamily="2" charset="0"/>
                <a:cs typeface="+mn-ea"/>
              </a:rPr>
              <a:t>1</a:t>
            </a:r>
            <a:r>
              <a:rPr lang="en-US" altLang="zh-CN" sz="4950" b="1" noProof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4b_09" pitchFamily="2" charset="0"/>
                <a:cs typeface="+mn-ea"/>
              </a:rPr>
              <a:t>3</a:t>
            </a:r>
            <a:endParaRPr lang="en-GB" sz="4950" b="1" noProof="1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4b_09" pitchFamily="2" charset="0"/>
              <a:ea typeface="宋体" charset="-122"/>
            </a:endParaRPr>
          </a:p>
        </p:txBody>
      </p:sp>
      <p:sp>
        <p:nvSpPr>
          <p:cNvPr id="37" name="Rectangle 27">
            <a:extLst>
              <a:ext uri="{FF2B5EF4-FFF2-40B4-BE49-F238E27FC236}">
                <a16:creationId xmlns:a16="http://schemas.microsoft.com/office/drawing/2014/main" id="{400E622A-2FF6-084F-B314-1FE053126D4C}"/>
              </a:ext>
            </a:extLst>
          </p:cNvPr>
          <p:cNvSpPr/>
          <p:nvPr/>
        </p:nvSpPr>
        <p:spPr>
          <a:xfrm>
            <a:off x="2149412" y="1198335"/>
            <a:ext cx="346473" cy="960702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38" name="Rectangle 30">
            <a:extLst>
              <a:ext uri="{FF2B5EF4-FFF2-40B4-BE49-F238E27FC236}">
                <a16:creationId xmlns:a16="http://schemas.microsoft.com/office/drawing/2014/main" id="{FCC6C7A9-E576-9A46-B1B6-D7DC4EDA488D}"/>
              </a:ext>
            </a:extLst>
          </p:cNvPr>
          <p:cNvSpPr/>
          <p:nvPr/>
        </p:nvSpPr>
        <p:spPr>
          <a:xfrm>
            <a:off x="2746795" y="1351400"/>
            <a:ext cx="346472" cy="960703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</p:spTree>
    <p:extLst>
      <p:ext uri="{BB962C8B-B14F-4D97-AF65-F5344CB8AC3E}">
        <p14:creationId xmlns:p14="http://schemas.microsoft.com/office/powerpoint/2010/main" val="33213620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250"/>
                            </p:stCondLst>
                            <p:childTnLst>
                              <p:par>
                                <p:cTn id="59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750"/>
                            </p:stCondLst>
                            <p:childTnLst>
                              <p:par>
                                <p:cTn id="71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25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250"/>
                            </p:stCondLst>
                            <p:childTnLst>
                              <p:par>
                                <p:cTn id="86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3.75E-6 2.22222E-6 L -3.75E-6 -0.07222 " pathEditMode="relative" rAng="0" ptsTypes="AA">
                                      <p:cBhvr>
                                        <p:cTn id="8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8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9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25" grpId="0" bldLvl="0" animBg="1"/>
      <p:bldP spid="26" grpId="0" bldLvl="0" animBg="1"/>
      <p:bldP spid="28" grpId="0" bldLvl="0" animBg="1"/>
      <p:bldP spid="29" grpId="0" bldLvl="0" animBg="1"/>
      <p:bldP spid="30" grpId="0" bldLvl="0" animBg="1"/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/>
      <p:bldP spid="36" grpId="1"/>
      <p:bldP spid="37" grpId="0" bldLvl="0" animBg="1"/>
      <p:bldP spid="38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7">
            <a:extLst>
              <a:ext uri="{FF2B5EF4-FFF2-40B4-BE49-F238E27FC236}">
                <a16:creationId xmlns:a16="http://schemas.microsoft.com/office/drawing/2014/main" id="{8A428DC7-FC94-8144-8620-083B330CC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148" y="973667"/>
            <a:ext cx="4584669" cy="3751263"/>
          </a:xfrm>
          <a:prstGeom prst="rect">
            <a:avLst/>
          </a:prstGeom>
        </p:spPr>
      </p:pic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r>
              <a:rPr lang="zh-CN" altLang="en-US" dirty="0"/>
              <a:t> </a:t>
            </a:r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1.2</a:t>
            </a:r>
            <a:r>
              <a:rPr lang="zh-CN" altLang="en-US" dirty="0"/>
              <a:t> </a:t>
            </a:r>
            <a:r>
              <a:rPr lang="en" altLang="zh-CN" dirty="0"/>
              <a:t>Application </a:t>
            </a:r>
            <a:endParaRPr lang="zh-CN" altLang="en-US" dirty="0"/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FECB1FDE-351E-454B-A2D1-DFB13A438CB5}"/>
              </a:ext>
            </a:extLst>
          </p:cNvPr>
          <p:cNvSpPr txBox="1">
            <a:spLocks noChangeArrowheads="1"/>
          </p:cNvSpPr>
          <p:nvPr/>
        </p:nvSpPr>
        <p:spPr>
          <a:xfrm>
            <a:off x="5904559" y="1031480"/>
            <a:ext cx="5821528" cy="3629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altLang="en-US" sz="20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Underpins visual automated surveillance tasks: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Tracking between cameras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Locate specific suspects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Person counting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b="1" dirty="0">
                <a:solidFill>
                  <a:srgbClr val="FF0000"/>
                </a:solidFill>
                <a:latin typeface="Times New Roman" panose="02020603050405020304" pitchFamily="18" charset="0"/>
              </a:rPr>
              <a:t>Human traffic analysis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Incident / Intrusion detection</a:t>
            </a:r>
          </a:p>
        </p:txBody>
      </p:sp>
      <p:pic>
        <p:nvPicPr>
          <p:cNvPr id="15" name="Content Placeholder 7">
            <a:extLst>
              <a:ext uri="{FF2B5EF4-FFF2-40B4-BE49-F238E27FC236}">
                <a16:creationId xmlns:a16="http://schemas.microsoft.com/office/drawing/2014/main" id="{A5DAA7F5-6478-024A-AF34-1DDD514CF08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734" y="975129"/>
            <a:ext cx="4582797" cy="3749560"/>
          </a:xfrm>
          <a:prstGeom prst="rect">
            <a:avLst/>
          </a:prstGeom>
        </p:spPr>
      </p:pic>
      <p:graphicFrame>
        <p:nvGraphicFramePr>
          <p:cNvPr id="25" name="Object 11">
            <a:extLst>
              <a:ext uri="{FF2B5EF4-FFF2-40B4-BE49-F238E27FC236}">
                <a16:creationId xmlns:a16="http://schemas.microsoft.com/office/drawing/2014/main" id="{FC273334-FE86-3543-AF7D-181150B9EA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1700234"/>
              </p:ext>
            </p:extLst>
          </p:nvPr>
        </p:nvGraphicFramePr>
        <p:xfrm>
          <a:off x="692148" y="973667"/>
          <a:ext cx="4584669" cy="37516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9" r:id="rId6" imgW="4978400" imgH="4064000" progId="Photoshop.Image.11">
                  <p:embed/>
                </p:oleObj>
              </mc:Choice>
              <mc:Fallback>
                <p:oleObj r:id="rId6" imgW="4978400" imgH="4064000" progId="Photoshop.Image.11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B5DEC159-A944-C741-A93D-EAA523BC637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2148" y="973667"/>
                        <a:ext cx="4584669" cy="375160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69363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7">
            <a:extLst>
              <a:ext uri="{FF2B5EF4-FFF2-40B4-BE49-F238E27FC236}">
                <a16:creationId xmlns:a16="http://schemas.microsoft.com/office/drawing/2014/main" id="{8A428DC7-FC94-8144-8620-083B330CC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148" y="973667"/>
            <a:ext cx="4584669" cy="3751263"/>
          </a:xfrm>
          <a:prstGeom prst="rect">
            <a:avLst/>
          </a:prstGeom>
        </p:spPr>
      </p:pic>
      <p:sp>
        <p:nvSpPr>
          <p:cNvPr id="6" name="标题 5">
            <a:extLst>
              <a:ext uri="{FF2B5EF4-FFF2-40B4-BE49-F238E27FC236}">
                <a16:creationId xmlns:a16="http://schemas.microsoft.com/office/drawing/2014/main" id="{06A253B1-D220-F54F-A0C7-E15ED9478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r>
              <a:rPr lang="zh-CN" altLang="en-US" dirty="0"/>
              <a:t> </a:t>
            </a:r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82AAC232-1C8F-7D40-8E70-ED0EED08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1.2</a:t>
            </a:r>
            <a:r>
              <a:rPr lang="zh-CN" altLang="en-US" dirty="0"/>
              <a:t> </a:t>
            </a:r>
            <a:r>
              <a:rPr lang="en" altLang="zh-CN" dirty="0"/>
              <a:t>Application </a:t>
            </a:r>
            <a:endParaRPr lang="zh-CN" altLang="en-US" dirty="0"/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FECB1FDE-351E-454B-A2D1-DFB13A438CB5}"/>
              </a:ext>
            </a:extLst>
          </p:cNvPr>
          <p:cNvSpPr txBox="1">
            <a:spLocks noChangeArrowheads="1"/>
          </p:cNvSpPr>
          <p:nvPr/>
        </p:nvSpPr>
        <p:spPr>
          <a:xfrm>
            <a:off x="5904559" y="1031480"/>
            <a:ext cx="5821528" cy="3629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altLang="en-US" sz="20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Underpins visual automated surveillance tasks: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Tracking between cameras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Locate specific suspects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Person counting</a:t>
            </a: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</a:rPr>
              <a:t>Human traffic analysis</a:t>
            </a:r>
            <a:endParaRPr lang="en-GB" altLang="en-US" b="1" dirty="0">
              <a:latin typeface="Times New Roman" panose="02020603050405020304" pitchFamily="18" charset="0"/>
            </a:endParaRPr>
          </a:p>
          <a:p>
            <a:pPr marL="800100" lvl="1" indent="-342900" algn="l">
              <a:buFont typeface="Wingdings" pitchFamily="2" charset="2"/>
              <a:buChar char="Ø"/>
            </a:pPr>
            <a:r>
              <a:rPr lang="en-GB" altLang="en-US" b="1" dirty="0">
                <a:solidFill>
                  <a:srgbClr val="FF0000"/>
                </a:solidFill>
                <a:latin typeface="Times New Roman" panose="02020603050405020304" pitchFamily="18" charset="0"/>
              </a:rPr>
              <a:t>Incident / Intrusion detection</a:t>
            </a:r>
          </a:p>
        </p:txBody>
      </p:sp>
      <p:pic>
        <p:nvPicPr>
          <p:cNvPr id="14" name="Content Placeholder 7">
            <a:extLst>
              <a:ext uri="{FF2B5EF4-FFF2-40B4-BE49-F238E27FC236}">
                <a16:creationId xmlns:a16="http://schemas.microsoft.com/office/drawing/2014/main" id="{A82AA471-EC1A-A144-AF12-A6DB3B1A4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148" y="973666"/>
            <a:ext cx="4584670" cy="3751263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9B598CC7-8C62-4644-A6FD-49E3BF53594B}"/>
              </a:ext>
            </a:extLst>
          </p:cNvPr>
          <p:cNvSpPr/>
          <p:nvPr/>
        </p:nvSpPr>
        <p:spPr>
          <a:xfrm>
            <a:off x="692148" y="973666"/>
            <a:ext cx="4584668" cy="3751263"/>
          </a:xfrm>
          <a:prstGeom prst="rect">
            <a:avLst/>
          </a:prstGeom>
          <a:solidFill>
            <a:srgbClr val="FF0000">
              <a:alpha val="50196"/>
            </a:srgbClr>
          </a:solidFill>
          <a:ln w="76200">
            <a:noFill/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sp>
        <p:nvSpPr>
          <p:cNvPr id="25" name="Freeform 15">
            <a:extLst>
              <a:ext uri="{FF2B5EF4-FFF2-40B4-BE49-F238E27FC236}">
                <a16:creationId xmlns:a16="http://schemas.microsoft.com/office/drawing/2014/main" id="{C2CBC417-E61A-A54C-ACC2-CAA6C7E1D7E5}"/>
              </a:ext>
            </a:extLst>
          </p:cNvPr>
          <p:cNvSpPr/>
          <p:nvPr/>
        </p:nvSpPr>
        <p:spPr>
          <a:xfrm>
            <a:off x="692147" y="2618317"/>
            <a:ext cx="1792291" cy="1734234"/>
          </a:xfrm>
          <a:custGeom>
            <a:avLst/>
            <a:gdLst>
              <a:gd name="connsiteX0" fmla="*/ 0 w 5791200"/>
              <a:gd name="connsiteY0" fmla="*/ 266263 h 2066060"/>
              <a:gd name="connsiteX1" fmla="*/ 1117600 w 5791200"/>
              <a:gd name="connsiteY1" fmla="*/ 150149 h 2066060"/>
              <a:gd name="connsiteX2" fmla="*/ 2264229 w 5791200"/>
              <a:gd name="connsiteY2" fmla="*/ 2066035 h 2066060"/>
              <a:gd name="connsiteX3" fmla="*/ 4702629 w 5791200"/>
              <a:gd name="connsiteY3" fmla="*/ 193692 h 2066060"/>
              <a:gd name="connsiteX4" fmla="*/ 5791200 w 5791200"/>
              <a:gd name="connsiteY4" fmla="*/ 150149 h 2066060"/>
              <a:gd name="connsiteX0-1" fmla="*/ 0 w 5791200"/>
              <a:gd name="connsiteY0-2" fmla="*/ 266263 h 2066035"/>
              <a:gd name="connsiteX1-3" fmla="*/ 1117600 w 5791200"/>
              <a:gd name="connsiteY1-4" fmla="*/ 150149 h 2066035"/>
              <a:gd name="connsiteX2-5" fmla="*/ 2264229 w 5791200"/>
              <a:gd name="connsiteY2-6" fmla="*/ 2066035 h 2066035"/>
              <a:gd name="connsiteX3-7" fmla="*/ 5791200 w 5791200"/>
              <a:gd name="connsiteY3-8" fmla="*/ 150149 h 2066035"/>
              <a:gd name="connsiteX0-9" fmla="*/ 0 w 2264229"/>
              <a:gd name="connsiteY0-10" fmla="*/ 266263 h 2066035"/>
              <a:gd name="connsiteX1-11" fmla="*/ 1117600 w 2264229"/>
              <a:gd name="connsiteY1-12" fmla="*/ 150149 h 2066035"/>
              <a:gd name="connsiteX2-13" fmla="*/ 2264229 w 2264229"/>
              <a:gd name="connsiteY2-14" fmla="*/ 2066035 h 20660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2264229" h="2066035">
                <a:moveTo>
                  <a:pt x="0" y="266263"/>
                </a:moveTo>
                <a:cubicBezTo>
                  <a:pt x="370114" y="58225"/>
                  <a:pt x="740229" y="-149813"/>
                  <a:pt x="1117600" y="150149"/>
                </a:cubicBezTo>
                <a:cubicBezTo>
                  <a:pt x="1494971" y="450111"/>
                  <a:pt x="1485296" y="2066035"/>
                  <a:pt x="2264229" y="2066035"/>
                </a:cubicBezTo>
              </a:path>
            </a:pathLst>
          </a:custGeom>
          <a:noFill/>
          <a:ln w="76200">
            <a:solidFill>
              <a:schemeClr val="accent4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  <p:grpSp>
        <p:nvGrpSpPr>
          <p:cNvPr id="26" name="Group 19">
            <a:extLst>
              <a:ext uri="{FF2B5EF4-FFF2-40B4-BE49-F238E27FC236}">
                <a16:creationId xmlns:a16="http://schemas.microsoft.com/office/drawing/2014/main" id="{7387A42D-8174-2D49-9DFA-9B9DEF41CA5E}"/>
              </a:ext>
            </a:extLst>
          </p:cNvPr>
          <p:cNvGrpSpPr>
            <a:grpSpLocks/>
          </p:cNvGrpSpPr>
          <p:nvPr/>
        </p:nvGrpSpPr>
        <p:grpSpPr bwMode="auto">
          <a:xfrm>
            <a:off x="685754" y="3440173"/>
            <a:ext cx="4591062" cy="1284756"/>
            <a:chOff x="6181344" y="4669536"/>
            <a:chExt cx="5187718" cy="1450848"/>
          </a:xfrm>
        </p:grpSpPr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26394A81-8D9E-EA4B-B494-FC691BF23498}"/>
                </a:ext>
              </a:extLst>
            </p:cNvPr>
            <p:cNvSpPr/>
            <p:nvPr/>
          </p:nvSpPr>
          <p:spPr>
            <a:xfrm>
              <a:off x="6211846" y="4718179"/>
              <a:ext cx="5157216" cy="1402205"/>
            </a:xfrm>
            <a:custGeom>
              <a:avLst/>
              <a:gdLst>
                <a:gd name="connsiteX0" fmla="*/ 0 w 5157216"/>
                <a:gd name="connsiteY0" fmla="*/ 0 h 1402080"/>
                <a:gd name="connsiteX1" fmla="*/ 5157216 w 5157216"/>
                <a:gd name="connsiteY1" fmla="*/ 1402080 h 1402080"/>
                <a:gd name="connsiteX2" fmla="*/ 5157216 w 5157216"/>
                <a:gd name="connsiteY2" fmla="*/ 1402080 h 140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57216" h="1402080">
                  <a:moveTo>
                    <a:pt x="0" y="0"/>
                  </a:moveTo>
                  <a:lnTo>
                    <a:pt x="5157216" y="1402080"/>
                  </a:lnTo>
                  <a:lnTo>
                    <a:pt x="5157216" y="1402080"/>
                  </a:lnTo>
                </a:path>
              </a:pathLst>
            </a:custGeom>
            <a:noFill/>
            <a:ln w="76200">
              <a:solidFill>
                <a:schemeClr val="accent4">
                  <a:lumMod val="60000"/>
                  <a:lumOff val="40000"/>
                </a:schemeClr>
              </a:solidFill>
              <a:prstDash val="sysDash"/>
              <a:tailEnd type="non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charset="0"/>
                <a:buNone/>
                <a:defRPr/>
              </a:pPr>
              <a:endParaRPr lang="en-GB" sz="1350" noProof="1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F6C97A53-FB0D-E340-B019-9F40D0E37507}"/>
                </a:ext>
              </a:extLst>
            </p:cNvPr>
            <p:cNvSpPr/>
            <p:nvPr/>
          </p:nvSpPr>
          <p:spPr>
            <a:xfrm>
              <a:off x="6181344" y="4669536"/>
              <a:ext cx="5144519" cy="1450848"/>
            </a:xfrm>
            <a:custGeom>
              <a:avLst/>
              <a:gdLst>
                <a:gd name="connsiteX0" fmla="*/ 0 w 5145024"/>
                <a:gd name="connsiteY0" fmla="*/ 0 h 1450848"/>
                <a:gd name="connsiteX1" fmla="*/ 0 w 5145024"/>
                <a:gd name="connsiteY1" fmla="*/ 1450848 h 1450848"/>
                <a:gd name="connsiteX2" fmla="*/ 5145024 w 5145024"/>
                <a:gd name="connsiteY2" fmla="*/ 1450848 h 1450848"/>
                <a:gd name="connsiteX3" fmla="*/ 0 w 5145024"/>
                <a:gd name="connsiteY3" fmla="*/ 0 h 1450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45024" h="1450848">
                  <a:moveTo>
                    <a:pt x="0" y="0"/>
                  </a:moveTo>
                  <a:lnTo>
                    <a:pt x="0" y="1450848"/>
                  </a:lnTo>
                  <a:lnTo>
                    <a:pt x="5145024" y="14508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966">
                <a:alpha val="63922"/>
              </a:srgbClr>
            </a:solidFill>
            <a:ln w="76200">
              <a:noFill/>
              <a:prstDash val="sysDash"/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eaLnBrk="1" hangingPunct="1">
                <a:buFont typeface="Arial" charset="0"/>
                <a:buNone/>
                <a:defRPr/>
              </a:pPr>
              <a:endParaRPr lang="en-GB" sz="1350" noProof="1"/>
            </a:p>
          </p:txBody>
        </p:sp>
      </p:grpSp>
      <p:sp>
        <p:nvSpPr>
          <p:cNvPr id="30" name="Rectangle 6">
            <a:extLst>
              <a:ext uri="{FF2B5EF4-FFF2-40B4-BE49-F238E27FC236}">
                <a16:creationId xmlns:a16="http://schemas.microsoft.com/office/drawing/2014/main" id="{B5D8848B-C666-BD4A-ADF5-1019443B3BFF}"/>
              </a:ext>
            </a:extLst>
          </p:cNvPr>
          <p:cNvSpPr/>
          <p:nvPr/>
        </p:nvSpPr>
        <p:spPr>
          <a:xfrm>
            <a:off x="1656650" y="2328652"/>
            <a:ext cx="848388" cy="2223041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ash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>
              <a:buFont typeface="Arial" charset="0"/>
              <a:buNone/>
              <a:defRPr/>
            </a:pPr>
            <a:endParaRPr lang="en-GB" sz="1350" noProof="1"/>
          </a:p>
        </p:txBody>
      </p:sp>
    </p:spTree>
    <p:extLst>
      <p:ext uri="{BB962C8B-B14F-4D97-AF65-F5344CB8AC3E}">
        <p14:creationId xmlns:p14="http://schemas.microsoft.com/office/powerpoint/2010/main" val="10670829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7" presetClass="emph" presetSubtype="0" repeatCount="indefinite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30" grpId="0" bldLvl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27394</TotalTime>
  <Words>614</Words>
  <Application>Microsoft Macintosh PowerPoint</Application>
  <PresentationFormat>宽屏</PresentationFormat>
  <Paragraphs>186</Paragraphs>
  <Slides>23</Slides>
  <Notes>20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04b_09</vt:lpstr>
      <vt:lpstr>微软雅黑</vt:lpstr>
      <vt:lpstr>Arial</vt:lpstr>
      <vt:lpstr>Calibri</vt:lpstr>
      <vt:lpstr>Cambria Math</vt:lpstr>
      <vt:lpstr>Times New Roman</vt:lpstr>
      <vt:lpstr>Wingdings</vt:lpstr>
      <vt:lpstr>Office 主题</vt:lpstr>
      <vt:lpstr>Photoshop.Image.11</vt:lpstr>
      <vt:lpstr>智能视频监控处理</vt:lpstr>
      <vt:lpstr>Introduction</vt:lpstr>
      <vt:lpstr>1. Introduction</vt:lpstr>
      <vt:lpstr>1. Introduction </vt:lpstr>
      <vt:lpstr>1. Introduction </vt:lpstr>
      <vt:lpstr>1. Introduction </vt:lpstr>
      <vt:lpstr>1. Introduction </vt:lpstr>
      <vt:lpstr>1. Introduction </vt:lpstr>
      <vt:lpstr>1. Introduction </vt:lpstr>
      <vt:lpstr>Method</vt:lpstr>
      <vt:lpstr>2. Method</vt:lpstr>
      <vt:lpstr>2. Method</vt:lpstr>
      <vt:lpstr>2. Method</vt:lpstr>
      <vt:lpstr>2. Method</vt:lpstr>
      <vt:lpstr>2. Method</vt:lpstr>
      <vt:lpstr>2. Method</vt:lpstr>
      <vt:lpstr>Experiments</vt:lpstr>
      <vt:lpstr>3. Experiments</vt:lpstr>
      <vt:lpstr>3. Experiments</vt:lpstr>
      <vt:lpstr>3. Experiments</vt:lpstr>
      <vt:lpstr>3. Experiments</vt:lpstr>
      <vt:lpstr>Conclusion</vt:lpstr>
      <vt:lpstr>4.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Ryan Lee</dc:creator>
  <cp:lastModifiedBy>SS2365</cp:lastModifiedBy>
  <cp:revision>334</cp:revision>
  <dcterms:created xsi:type="dcterms:W3CDTF">2014-04-01T11:22:20Z</dcterms:created>
  <dcterms:modified xsi:type="dcterms:W3CDTF">2018-12-08T02:53:46Z</dcterms:modified>
</cp:coreProperties>
</file>

<file path=docProps/thumbnail.jpeg>
</file>